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687" r:id="rId3"/>
  </p:sldMasterIdLst>
  <p:notesMasterIdLst>
    <p:notesMasterId r:id="rId34"/>
  </p:notesMasterIdLst>
  <p:handoutMasterIdLst>
    <p:handoutMasterId r:id="rId35"/>
  </p:handoutMasterIdLst>
  <p:sldIdLst>
    <p:sldId id="427" r:id="rId4"/>
    <p:sldId id="378" r:id="rId5"/>
    <p:sldId id="359" r:id="rId6"/>
    <p:sldId id="477" r:id="rId7"/>
    <p:sldId id="313" r:id="rId8"/>
    <p:sldId id="314" r:id="rId9"/>
    <p:sldId id="312" r:id="rId10"/>
    <p:sldId id="478" r:id="rId11"/>
    <p:sldId id="479" r:id="rId12"/>
    <p:sldId id="480" r:id="rId13"/>
    <p:sldId id="376" r:id="rId14"/>
    <p:sldId id="360" r:id="rId15"/>
    <p:sldId id="327" r:id="rId16"/>
    <p:sldId id="362" r:id="rId17"/>
    <p:sldId id="361" r:id="rId18"/>
    <p:sldId id="323" r:id="rId19"/>
    <p:sldId id="324" r:id="rId20"/>
    <p:sldId id="363" r:id="rId21"/>
    <p:sldId id="475" r:id="rId22"/>
    <p:sldId id="476" r:id="rId23"/>
    <p:sldId id="371" r:id="rId24"/>
    <p:sldId id="370" r:id="rId25"/>
    <p:sldId id="358" r:id="rId26"/>
    <p:sldId id="375" r:id="rId27"/>
    <p:sldId id="365" r:id="rId28"/>
    <p:sldId id="366" r:id="rId29"/>
    <p:sldId id="484" r:id="rId30"/>
    <p:sldId id="482" r:id="rId31"/>
    <p:sldId id="483" r:id="rId32"/>
    <p:sldId id="377" r:id="rId33"/>
  </p:sldIdLst>
  <p:sldSz cx="12192000" cy="6858000"/>
  <p:notesSz cx="6985000" cy="92837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77" autoAdjust="0"/>
    <p:restoredTop sz="95405" autoAdjust="0"/>
  </p:normalViewPr>
  <p:slideViewPr>
    <p:cSldViewPr snapToGrid="0">
      <p:cViewPr varScale="1">
        <p:scale>
          <a:sx n="75" d="100"/>
          <a:sy n="75" d="100"/>
        </p:scale>
        <p:origin x="420" y="78"/>
      </p:cViewPr>
      <p:guideLst/>
    </p:cSldViewPr>
  </p:slideViewPr>
  <p:outlineViewPr>
    <p:cViewPr>
      <p:scale>
        <a:sx n="33" d="100"/>
        <a:sy n="33" d="100"/>
      </p:scale>
      <p:origin x="0" y="-85814"/>
    </p:cViewPr>
  </p:outlineViewPr>
  <p:notesTextViewPr>
    <p:cViewPr>
      <p:scale>
        <a:sx n="1" d="1"/>
        <a:sy n="1" d="1"/>
      </p:scale>
      <p:origin x="0" y="0"/>
    </p:cViewPr>
  </p:notesTextViewPr>
  <p:sorterViewPr>
    <p:cViewPr>
      <p:scale>
        <a:sx n="150" d="100"/>
        <a:sy n="150" d="100"/>
      </p:scale>
      <p:origin x="0" y="-86971"/>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797"/>
          </a:xfrm>
          <a:prstGeom prst="rect">
            <a:avLst/>
          </a:prstGeom>
        </p:spPr>
        <p:txBody>
          <a:bodyPr vert="horz" lIns="92953" tIns="46477" rIns="92953" bIns="46477" rtlCol="0"/>
          <a:lstStyle>
            <a:lvl1pPr algn="r">
              <a:defRPr sz="1200"/>
            </a:lvl1pPr>
          </a:lstStyle>
          <a:p>
            <a:fld id="{BCB3628A-703E-4CE5-84C0-893BCF476438}" type="datetimeFigureOut">
              <a:rPr lang="en-US" smtClean="0"/>
              <a:t>2/6/2018</a:t>
            </a:fld>
            <a:endParaRPr lang="en-US"/>
          </a:p>
        </p:txBody>
      </p:sp>
      <p:sp>
        <p:nvSpPr>
          <p:cNvPr id="4" name="Footer Placeholder 3"/>
          <p:cNvSpPr>
            <a:spLocks noGrp="1"/>
          </p:cNvSpPr>
          <p:nvPr>
            <p:ph type="ftr" sz="quarter" idx="2"/>
          </p:nvPr>
        </p:nvSpPr>
        <p:spPr>
          <a:xfrm>
            <a:off x="0" y="8817905"/>
            <a:ext cx="3026833" cy="465796"/>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17905"/>
            <a:ext cx="3026833" cy="465796"/>
          </a:xfrm>
          <a:prstGeom prst="rect">
            <a:avLst/>
          </a:prstGeom>
        </p:spPr>
        <p:txBody>
          <a:bodyPr vert="horz" lIns="92953" tIns="46477" rIns="92953" bIns="46477" rtlCol="0" anchor="b"/>
          <a:lstStyle>
            <a:lvl1pPr algn="r">
              <a:defRPr sz="1200"/>
            </a:lvl1pPr>
          </a:lstStyle>
          <a:p>
            <a:fld id="{4853C783-7965-4A7E-AF8E-234890B960DB}" type="slidenum">
              <a:rPr lang="en-US" smtClean="0"/>
              <a:t>‹#›</a:t>
            </a:fld>
            <a:endParaRPr lang="en-US"/>
          </a:p>
        </p:txBody>
      </p:sp>
    </p:spTree>
    <p:extLst>
      <p:ext uri="{BB962C8B-B14F-4D97-AF65-F5344CB8AC3E}">
        <p14:creationId xmlns:p14="http://schemas.microsoft.com/office/powerpoint/2010/main" val="35611877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5797"/>
          </a:xfrm>
          <a:prstGeom prst="rect">
            <a:avLst/>
          </a:prstGeom>
        </p:spPr>
        <p:txBody>
          <a:bodyPr vert="horz" lIns="92953" tIns="46477" rIns="92953" bIns="46477" rtlCol="0"/>
          <a:lstStyle>
            <a:lvl1pPr algn="r">
              <a:defRPr sz="1200"/>
            </a:lvl1pPr>
          </a:lstStyle>
          <a:p>
            <a:fld id="{BE61CF13-B282-4D8E-8D0A-048C7C2148FF}" type="datetimeFigureOut">
              <a:rPr lang="en-US" smtClean="0"/>
              <a:t>2/6/2018</a:t>
            </a:fld>
            <a:endParaRPr lang="en-US"/>
          </a:p>
        </p:txBody>
      </p:sp>
      <p:sp>
        <p:nvSpPr>
          <p:cNvPr id="4" name="Slide Image Placeholder 3"/>
          <p:cNvSpPr>
            <a:spLocks noGrp="1" noRot="1" noChangeAspect="1"/>
          </p:cNvSpPr>
          <p:nvPr>
            <p:ph type="sldImg" idx="2"/>
          </p:nvPr>
        </p:nvSpPr>
        <p:spPr>
          <a:xfrm>
            <a:off x="709613" y="1160463"/>
            <a:ext cx="5565775" cy="3132137"/>
          </a:xfrm>
          <a:prstGeom prst="rect">
            <a:avLst/>
          </a:prstGeom>
          <a:noFill/>
          <a:ln w="12700">
            <a:solidFill>
              <a:prstClr val="black"/>
            </a:solidFill>
          </a:ln>
        </p:spPr>
      </p:sp>
      <p:sp>
        <p:nvSpPr>
          <p:cNvPr id="5" name="Notes Placeholder 4"/>
          <p:cNvSpPr>
            <a:spLocks noGrp="1"/>
          </p:cNvSpPr>
          <p:nvPr>
            <p:ph type="body" sz="quarter" idx="3"/>
          </p:nvPr>
        </p:nvSpPr>
        <p:spPr>
          <a:xfrm>
            <a:off x="698500" y="4467780"/>
            <a:ext cx="5588000" cy="3655457"/>
          </a:xfrm>
          <a:prstGeom prst="rect">
            <a:avLst/>
          </a:prstGeom>
        </p:spPr>
        <p:txBody>
          <a:bodyPr vert="horz" lIns="92953" tIns="46477" rIns="92953" bIns="464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5"/>
            <a:ext cx="3026833" cy="465796"/>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5"/>
            <a:ext cx="3026833" cy="465796"/>
          </a:xfrm>
          <a:prstGeom prst="rect">
            <a:avLst/>
          </a:prstGeom>
        </p:spPr>
        <p:txBody>
          <a:bodyPr vert="horz" lIns="92953" tIns="46477" rIns="92953" bIns="46477" rtlCol="0" anchor="b"/>
          <a:lstStyle>
            <a:lvl1pPr algn="r">
              <a:defRPr sz="1200"/>
            </a:lvl1pPr>
          </a:lstStyle>
          <a:p>
            <a:fld id="{97CFD43B-F2D2-4038-93B2-F95078A26E04}" type="slidenum">
              <a:rPr lang="en-US" smtClean="0"/>
              <a:t>‹#›</a:t>
            </a:fld>
            <a:endParaRPr lang="en-US"/>
          </a:p>
        </p:txBody>
      </p:sp>
    </p:spTree>
    <p:extLst>
      <p:ext uri="{BB962C8B-B14F-4D97-AF65-F5344CB8AC3E}">
        <p14:creationId xmlns:p14="http://schemas.microsoft.com/office/powerpoint/2010/main" val="134189791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a:t>
            </a:fld>
            <a:endParaRPr lang="en-US"/>
          </a:p>
        </p:txBody>
      </p:sp>
    </p:spTree>
    <p:extLst>
      <p:ext uri="{BB962C8B-B14F-4D97-AF65-F5344CB8AC3E}">
        <p14:creationId xmlns:p14="http://schemas.microsoft.com/office/powerpoint/2010/main" val="3174788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10</a:t>
            </a:fld>
            <a:endParaRPr lang="en-US"/>
          </a:p>
        </p:txBody>
      </p:sp>
    </p:spTree>
    <p:extLst>
      <p:ext uri="{BB962C8B-B14F-4D97-AF65-F5344CB8AC3E}">
        <p14:creationId xmlns:p14="http://schemas.microsoft.com/office/powerpoint/2010/main" val="59682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11</a:t>
            </a:fld>
            <a:endParaRPr lang="en-US"/>
          </a:p>
        </p:txBody>
      </p:sp>
    </p:spTree>
    <p:extLst>
      <p:ext uri="{BB962C8B-B14F-4D97-AF65-F5344CB8AC3E}">
        <p14:creationId xmlns:p14="http://schemas.microsoft.com/office/powerpoint/2010/main" val="181551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12</a:t>
            </a:fld>
            <a:endParaRPr lang="en-US"/>
          </a:p>
        </p:txBody>
      </p:sp>
    </p:spTree>
    <p:extLst>
      <p:ext uri="{BB962C8B-B14F-4D97-AF65-F5344CB8AC3E}">
        <p14:creationId xmlns:p14="http://schemas.microsoft.com/office/powerpoint/2010/main" val="1493384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13</a:t>
            </a:fld>
            <a:endParaRPr lang="en-US"/>
          </a:p>
        </p:txBody>
      </p:sp>
    </p:spTree>
    <p:extLst>
      <p:ext uri="{BB962C8B-B14F-4D97-AF65-F5344CB8AC3E}">
        <p14:creationId xmlns:p14="http://schemas.microsoft.com/office/powerpoint/2010/main" val="2643040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14</a:t>
            </a:fld>
            <a:endParaRPr lang="en-US"/>
          </a:p>
        </p:txBody>
      </p:sp>
    </p:spTree>
    <p:extLst>
      <p:ext uri="{BB962C8B-B14F-4D97-AF65-F5344CB8AC3E}">
        <p14:creationId xmlns:p14="http://schemas.microsoft.com/office/powerpoint/2010/main" val="10102908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15</a:t>
            </a:fld>
            <a:endParaRPr lang="en-US"/>
          </a:p>
        </p:txBody>
      </p:sp>
    </p:spTree>
    <p:extLst>
      <p:ext uri="{BB962C8B-B14F-4D97-AF65-F5344CB8AC3E}">
        <p14:creationId xmlns:p14="http://schemas.microsoft.com/office/powerpoint/2010/main" val="467621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16</a:t>
            </a:fld>
            <a:endParaRPr lang="en-US"/>
          </a:p>
        </p:txBody>
      </p:sp>
    </p:spTree>
    <p:extLst>
      <p:ext uri="{BB962C8B-B14F-4D97-AF65-F5344CB8AC3E}">
        <p14:creationId xmlns:p14="http://schemas.microsoft.com/office/powerpoint/2010/main" val="1753105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17</a:t>
            </a:fld>
            <a:endParaRPr lang="en-US"/>
          </a:p>
        </p:txBody>
      </p:sp>
    </p:spTree>
    <p:extLst>
      <p:ext uri="{BB962C8B-B14F-4D97-AF65-F5344CB8AC3E}">
        <p14:creationId xmlns:p14="http://schemas.microsoft.com/office/powerpoint/2010/main" val="4253396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18</a:t>
            </a:fld>
            <a:endParaRPr lang="en-US"/>
          </a:p>
        </p:txBody>
      </p:sp>
    </p:spTree>
    <p:extLst>
      <p:ext uri="{BB962C8B-B14F-4D97-AF65-F5344CB8AC3E}">
        <p14:creationId xmlns:p14="http://schemas.microsoft.com/office/powerpoint/2010/main" val="3653587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19</a:t>
            </a:fld>
            <a:endParaRPr lang="en-US"/>
          </a:p>
        </p:txBody>
      </p:sp>
    </p:spTree>
    <p:extLst>
      <p:ext uri="{BB962C8B-B14F-4D97-AF65-F5344CB8AC3E}">
        <p14:creationId xmlns:p14="http://schemas.microsoft.com/office/powerpoint/2010/main" val="2458832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body" idx="1"/>
          </p:nvPr>
        </p:nvSpPr>
        <p:spPr>
          <a:xfrm>
            <a:off x="903288" y="4343400"/>
            <a:ext cx="5049837" cy="4106863"/>
          </a:xfrm>
        </p:spPr>
        <p:txBody>
          <a:bodyPr/>
          <a:lstStyle/>
          <a:p>
            <a:endParaRPr lang="en-US" altLang="en-US"/>
          </a:p>
        </p:txBody>
      </p:sp>
      <p:sp>
        <p:nvSpPr>
          <p:cNvPr id="218115" name="Rectangle 3"/>
          <p:cNvSpPr>
            <a:spLocks noGrp="1" noRot="1" noChangeAspect="1" noChangeArrowheads="1" noTextEdit="1"/>
          </p:cNvSpPr>
          <p:nvPr>
            <p:ph type="sldImg"/>
          </p:nvPr>
        </p:nvSpPr>
        <p:spPr>
          <a:xfrm>
            <a:off x="390525" y="690563"/>
            <a:ext cx="6076950" cy="3419475"/>
          </a:xfrm>
          <a:ln cap="flat"/>
        </p:spPr>
      </p:sp>
    </p:spTree>
    <p:extLst>
      <p:ext uri="{BB962C8B-B14F-4D97-AF65-F5344CB8AC3E}">
        <p14:creationId xmlns:p14="http://schemas.microsoft.com/office/powerpoint/2010/main" val="39376406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20</a:t>
            </a:fld>
            <a:endParaRPr lang="en-US"/>
          </a:p>
        </p:txBody>
      </p:sp>
    </p:spTree>
    <p:extLst>
      <p:ext uri="{BB962C8B-B14F-4D97-AF65-F5344CB8AC3E}">
        <p14:creationId xmlns:p14="http://schemas.microsoft.com/office/powerpoint/2010/main" val="2458353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21</a:t>
            </a:fld>
            <a:endParaRPr lang="en-US"/>
          </a:p>
        </p:txBody>
      </p:sp>
    </p:spTree>
    <p:extLst>
      <p:ext uri="{BB962C8B-B14F-4D97-AF65-F5344CB8AC3E}">
        <p14:creationId xmlns:p14="http://schemas.microsoft.com/office/powerpoint/2010/main" val="838889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22</a:t>
            </a:fld>
            <a:endParaRPr lang="en-US"/>
          </a:p>
        </p:txBody>
      </p:sp>
    </p:spTree>
    <p:extLst>
      <p:ext uri="{BB962C8B-B14F-4D97-AF65-F5344CB8AC3E}">
        <p14:creationId xmlns:p14="http://schemas.microsoft.com/office/powerpoint/2010/main" val="32637328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23</a:t>
            </a:fld>
            <a:endParaRPr lang="en-US"/>
          </a:p>
        </p:txBody>
      </p:sp>
    </p:spTree>
    <p:extLst>
      <p:ext uri="{BB962C8B-B14F-4D97-AF65-F5344CB8AC3E}">
        <p14:creationId xmlns:p14="http://schemas.microsoft.com/office/powerpoint/2010/main" val="26894013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24</a:t>
            </a:fld>
            <a:endParaRPr lang="en-US"/>
          </a:p>
        </p:txBody>
      </p:sp>
    </p:spTree>
    <p:extLst>
      <p:ext uri="{BB962C8B-B14F-4D97-AF65-F5344CB8AC3E}">
        <p14:creationId xmlns:p14="http://schemas.microsoft.com/office/powerpoint/2010/main" val="4846889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25</a:t>
            </a:fld>
            <a:endParaRPr lang="en-US"/>
          </a:p>
        </p:txBody>
      </p:sp>
    </p:spTree>
    <p:extLst>
      <p:ext uri="{BB962C8B-B14F-4D97-AF65-F5344CB8AC3E}">
        <p14:creationId xmlns:p14="http://schemas.microsoft.com/office/powerpoint/2010/main" val="41878148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26</a:t>
            </a:fld>
            <a:endParaRPr lang="en-US"/>
          </a:p>
        </p:txBody>
      </p:sp>
    </p:spTree>
    <p:extLst>
      <p:ext uri="{BB962C8B-B14F-4D97-AF65-F5344CB8AC3E}">
        <p14:creationId xmlns:p14="http://schemas.microsoft.com/office/powerpoint/2010/main" val="32694460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27</a:t>
            </a:fld>
            <a:endParaRPr lang="en-US"/>
          </a:p>
        </p:txBody>
      </p:sp>
    </p:spTree>
    <p:extLst>
      <p:ext uri="{BB962C8B-B14F-4D97-AF65-F5344CB8AC3E}">
        <p14:creationId xmlns:p14="http://schemas.microsoft.com/office/powerpoint/2010/main" val="1739045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28</a:t>
            </a:fld>
            <a:endParaRPr lang="en-US"/>
          </a:p>
        </p:txBody>
      </p:sp>
    </p:spTree>
    <p:extLst>
      <p:ext uri="{BB962C8B-B14F-4D97-AF65-F5344CB8AC3E}">
        <p14:creationId xmlns:p14="http://schemas.microsoft.com/office/powerpoint/2010/main" val="3713286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29</a:t>
            </a:fld>
            <a:endParaRPr lang="en-US"/>
          </a:p>
        </p:txBody>
      </p:sp>
    </p:spTree>
    <p:extLst>
      <p:ext uri="{BB962C8B-B14F-4D97-AF65-F5344CB8AC3E}">
        <p14:creationId xmlns:p14="http://schemas.microsoft.com/office/powerpoint/2010/main" val="2405381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Rot="1" noChangeAspect="1" noChangeArrowheads="1" noTextEdit="1"/>
          </p:cNvSpPr>
          <p:nvPr>
            <p:ph type="sldImg"/>
          </p:nvPr>
        </p:nvSpPr>
        <p:spPr>
          <a:xfrm>
            <a:off x="393700" y="692150"/>
            <a:ext cx="6070600" cy="3416300"/>
          </a:xfrm>
        </p:spPr>
      </p:sp>
      <p:sp>
        <p:nvSpPr>
          <p:cNvPr id="447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098454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30</a:t>
            </a:fld>
            <a:endParaRPr lang="en-US"/>
          </a:p>
        </p:txBody>
      </p:sp>
    </p:spTree>
    <p:extLst>
      <p:ext uri="{BB962C8B-B14F-4D97-AF65-F5344CB8AC3E}">
        <p14:creationId xmlns:p14="http://schemas.microsoft.com/office/powerpoint/2010/main" val="2483258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4</a:t>
            </a:fld>
            <a:endParaRPr lang="en-US"/>
          </a:p>
        </p:txBody>
      </p:sp>
    </p:spTree>
    <p:extLst>
      <p:ext uri="{BB962C8B-B14F-4D97-AF65-F5344CB8AC3E}">
        <p14:creationId xmlns:p14="http://schemas.microsoft.com/office/powerpoint/2010/main" val="197975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5</a:t>
            </a:fld>
            <a:endParaRPr lang="en-US"/>
          </a:p>
        </p:txBody>
      </p:sp>
    </p:spTree>
    <p:extLst>
      <p:ext uri="{BB962C8B-B14F-4D97-AF65-F5344CB8AC3E}">
        <p14:creationId xmlns:p14="http://schemas.microsoft.com/office/powerpoint/2010/main" val="820921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6</a:t>
            </a:fld>
            <a:endParaRPr lang="en-US"/>
          </a:p>
        </p:txBody>
      </p:sp>
    </p:spTree>
    <p:extLst>
      <p:ext uri="{BB962C8B-B14F-4D97-AF65-F5344CB8AC3E}">
        <p14:creationId xmlns:p14="http://schemas.microsoft.com/office/powerpoint/2010/main" val="3889763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7</a:t>
            </a:fld>
            <a:endParaRPr lang="en-US"/>
          </a:p>
        </p:txBody>
      </p:sp>
    </p:spTree>
    <p:extLst>
      <p:ext uri="{BB962C8B-B14F-4D97-AF65-F5344CB8AC3E}">
        <p14:creationId xmlns:p14="http://schemas.microsoft.com/office/powerpoint/2010/main" val="1154593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8</a:t>
            </a:fld>
            <a:endParaRPr lang="en-US"/>
          </a:p>
        </p:txBody>
      </p:sp>
    </p:spTree>
    <p:extLst>
      <p:ext uri="{BB962C8B-B14F-4D97-AF65-F5344CB8AC3E}">
        <p14:creationId xmlns:p14="http://schemas.microsoft.com/office/powerpoint/2010/main" val="1994341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97CFD43B-F2D2-4038-93B2-F95078A26E04}" type="slidenum">
              <a:rPr lang="en-US" smtClean="0"/>
              <a:t>9</a:t>
            </a:fld>
            <a:endParaRPr lang="en-US"/>
          </a:p>
        </p:txBody>
      </p:sp>
    </p:spTree>
    <p:extLst>
      <p:ext uri="{BB962C8B-B14F-4D97-AF65-F5344CB8AC3E}">
        <p14:creationId xmlns:p14="http://schemas.microsoft.com/office/powerpoint/2010/main" val="1927168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050" name="Picture 2" descr="T:\_designed_materials\Power Points\2013\Red\CozenArrow_Red_cover_no-logo.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16" y="-1"/>
            <a:ext cx="12199816" cy="686239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T:\logos\CozenOConnor\png\CozenOConnor-Logo-RGB.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848851" y="6205800"/>
            <a:ext cx="1936749" cy="371211"/>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18"/>
          <p:cNvSpPr txBox="1">
            <a:spLocks noChangeArrowheads="1"/>
          </p:cNvSpPr>
          <p:nvPr/>
        </p:nvSpPr>
        <p:spPr bwMode="auto">
          <a:xfrm>
            <a:off x="1063924" y="4089595"/>
            <a:ext cx="264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tx2"/>
                </a:solidFill>
                <a:latin typeface="Arial"/>
              </a:defRPr>
            </a:lvl1pPr>
            <a:lvl2pPr marL="742950" indent="-285750" eaLnBrk="0" hangingPunct="0">
              <a:defRPr sz="3200">
                <a:solidFill>
                  <a:schemeClr val="tx2"/>
                </a:solidFill>
                <a:latin typeface="Arial"/>
              </a:defRPr>
            </a:lvl2pPr>
            <a:lvl3pPr marL="1143000" indent="-228600" eaLnBrk="0" hangingPunct="0">
              <a:defRPr sz="3200">
                <a:solidFill>
                  <a:schemeClr val="tx2"/>
                </a:solidFill>
                <a:latin typeface="Arial"/>
              </a:defRPr>
            </a:lvl3pPr>
            <a:lvl4pPr marL="1600200" indent="-228600" eaLnBrk="0" hangingPunct="0">
              <a:defRPr sz="3200">
                <a:solidFill>
                  <a:schemeClr val="tx2"/>
                </a:solidFill>
                <a:latin typeface="Arial"/>
              </a:defRPr>
            </a:lvl4pPr>
            <a:lvl5pPr marL="2057400" indent="-228600" eaLnBrk="0" hangingPunct="0">
              <a:defRPr sz="3200">
                <a:solidFill>
                  <a:schemeClr val="tx2"/>
                </a:solidFill>
                <a:latin typeface="Arial"/>
              </a:defRPr>
            </a:lvl5pPr>
            <a:lvl6pPr marL="2514600" indent="-228600" eaLnBrk="0" fontAlgn="base" hangingPunct="0">
              <a:spcBef>
                <a:spcPct val="0"/>
              </a:spcBef>
              <a:spcAft>
                <a:spcPct val="0"/>
              </a:spcAft>
              <a:defRPr sz="3200">
                <a:solidFill>
                  <a:schemeClr val="tx2"/>
                </a:solidFill>
                <a:latin typeface="Arial"/>
              </a:defRPr>
            </a:lvl6pPr>
            <a:lvl7pPr marL="2971800" indent="-228600" eaLnBrk="0" fontAlgn="base" hangingPunct="0">
              <a:spcBef>
                <a:spcPct val="0"/>
              </a:spcBef>
              <a:spcAft>
                <a:spcPct val="0"/>
              </a:spcAft>
              <a:defRPr sz="3200">
                <a:solidFill>
                  <a:schemeClr val="tx2"/>
                </a:solidFill>
                <a:latin typeface="Arial"/>
              </a:defRPr>
            </a:lvl7pPr>
            <a:lvl8pPr marL="3429000" indent="-228600" eaLnBrk="0" fontAlgn="base" hangingPunct="0">
              <a:spcBef>
                <a:spcPct val="0"/>
              </a:spcBef>
              <a:spcAft>
                <a:spcPct val="0"/>
              </a:spcAft>
              <a:defRPr sz="3200">
                <a:solidFill>
                  <a:schemeClr val="tx2"/>
                </a:solidFill>
                <a:latin typeface="Arial"/>
              </a:defRPr>
            </a:lvl8pPr>
            <a:lvl9pPr marL="3886200" indent="-228600" eaLnBrk="0" fontAlgn="base" hangingPunct="0">
              <a:spcBef>
                <a:spcPct val="0"/>
              </a:spcBef>
              <a:spcAft>
                <a:spcPct val="0"/>
              </a:spcAft>
              <a:defRPr sz="3200">
                <a:solidFill>
                  <a:schemeClr val="tx2"/>
                </a:solidFill>
                <a:latin typeface="Arial"/>
              </a:defRPr>
            </a:lvl9pPr>
          </a:lstStyle>
          <a:p>
            <a:pPr eaLnBrk="1" hangingPunct="1"/>
            <a:r>
              <a:rPr lang="en-US" sz="1800">
                <a:solidFill>
                  <a:schemeClr val="bg1">
                    <a:lumMod val="85000"/>
                  </a:schemeClr>
                </a:solidFill>
              </a:rPr>
              <a:t>Presented By:</a:t>
            </a:r>
          </a:p>
        </p:txBody>
      </p:sp>
      <p:sp>
        <p:nvSpPr>
          <p:cNvPr id="8194" name="Rectangle 2"/>
          <p:cNvSpPr>
            <a:spLocks noGrp="1" noChangeArrowheads="1"/>
          </p:cNvSpPr>
          <p:nvPr>
            <p:ph type="ctrTitle"/>
          </p:nvPr>
        </p:nvSpPr>
        <p:spPr>
          <a:xfrm>
            <a:off x="1016000" y="914401"/>
            <a:ext cx="7112000" cy="2689225"/>
          </a:xfrm>
        </p:spPr>
        <p:txBody>
          <a:bodyPr anchor="b"/>
          <a:lstStyle>
            <a:lvl1pPr algn="l">
              <a:defRPr sz="4400" b="1">
                <a:solidFill>
                  <a:schemeClr val="bg1"/>
                </a:solidFill>
              </a:defRPr>
            </a:lvl1pPr>
          </a:lstStyle>
          <a:p>
            <a:pPr lvl="0"/>
            <a:r>
              <a:rPr lang="en-US" noProof="0" smtClean="0"/>
              <a:t>Click to edit Master title style</a:t>
            </a:r>
          </a:p>
        </p:txBody>
      </p:sp>
      <p:sp>
        <p:nvSpPr>
          <p:cNvPr id="8195" name="Rectangle 3"/>
          <p:cNvSpPr>
            <a:spLocks noGrp="1" noChangeArrowheads="1"/>
          </p:cNvSpPr>
          <p:nvPr>
            <p:ph type="subTitle" idx="1"/>
          </p:nvPr>
        </p:nvSpPr>
        <p:spPr>
          <a:xfrm>
            <a:off x="1117600" y="4456307"/>
            <a:ext cx="8534400" cy="1752600"/>
          </a:xfrm>
        </p:spPr>
        <p:txBody>
          <a:bodyPr/>
          <a:lstStyle>
            <a:lvl1pPr marL="0" indent="0">
              <a:buFontTx/>
              <a:buNone/>
              <a:defRPr sz="2000" b="1">
                <a:solidFill>
                  <a:schemeClr val="bg1">
                    <a:lumMod val="85000"/>
                  </a:schemeClr>
                </a:solidFill>
                <a:latin typeface="Rockwell" pitchFamily="18" charset="0"/>
              </a:defRPr>
            </a:lvl1pPr>
          </a:lstStyle>
          <a:p>
            <a:pPr lvl="0"/>
            <a:r>
              <a:rPr lang="en-US" noProof="0" smtClean="0"/>
              <a:t>Click to edit Master subtitle style</a:t>
            </a:r>
          </a:p>
        </p:txBody>
      </p:sp>
      <p:sp>
        <p:nvSpPr>
          <p:cNvPr id="3" name="Text Placeholder 2"/>
          <p:cNvSpPr>
            <a:spLocks noGrp="1"/>
          </p:cNvSpPr>
          <p:nvPr>
            <p:ph type="body" sz="quarter" idx="10"/>
          </p:nvPr>
        </p:nvSpPr>
        <p:spPr>
          <a:xfrm>
            <a:off x="1117600" y="6400801"/>
            <a:ext cx="6807200" cy="381001"/>
          </a:xfrm>
        </p:spPr>
        <p:txBody>
          <a:bodyPr/>
          <a:lstStyle>
            <a:lvl1pPr marL="0" indent="0">
              <a:buNone/>
              <a:defRPr sz="1400" b="1">
                <a:solidFill>
                  <a:schemeClr val="bg1"/>
                </a:solidFill>
              </a:defRPr>
            </a:lvl1pPr>
            <a:lvl2pPr marL="457200" indent="0">
              <a:buNone/>
              <a:defRPr sz="1400" b="1">
                <a:solidFill>
                  <a:schemeClr val="bg1"/>
                </a:solidFill>
              </a:defRPr>
            </a:lvl2pPr>
            <a:lvl3pPr marL="914400" indent="0">
              <a:buNone/>
              <a:defRPr sz="1400" b="1">
                <a:solidFill>
                  <a:schemeClr val="bg1"/>
                </a:solidFill>
              </a:defRPr>
            </a:lvl3pPr>
            <a:lvl4pPr marL="1371600" indent="0">
              <a:buNone/>
              <a:defRPr sz="1400" b="1">
                <a:solidFill>
                  <a:schemeClr val="bg1"/>
                </a:solidFill>
              </a:defRPr>
            </a:lvl4pPr>
            <a:lvl5pPr marL="1828800" indent="0">
              <a:buNone/>
              <a:defRPr sz="1400" b="1">
                <a:solidFill>
                  <a:schemeClr val="bg1"/>
                </a:solidFill>
              </a:defRPr>
            </a:lvl5pPr>
          </a:lstStyle>
          <a:p>
            <a:pPr lvl="0"/>
            <a:r>
              <a:rPr lang="en-US" smtClean="0"/>
              <a:t>Click to edit Master text styles</a:t>
            </a:r>
          </a:p>
        </p:txBody>
      </p:sp>
    </p:spTree>
    <p:extLst>
      <p:ext uri="{BB962C8B-B14F-4D97-AF65-F5344CB8AC3E}">
        <p14:creationId xmlns:p14="http://schemas.microsoft.com/office/powerpoint/2010/main" val="2112929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396105687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64652" y="274639"/>
            <a:ext cx="2889249"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96901" y="274639"/>
            <a:ext cx="8464551"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139804797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r>
              <a:rPr lang="fr-FR" smtClean="0"/>
              <a:t>(C) 2018, Jim Gale</a:t>
            </a:r>
            <a:endParaRPr lang="en-US"/>
          </a:p>
        </p:txBody>
      </p:sp>
      <p:sp>
        <p:nvSpPr>
          <p:cNvPr id="6" name="Slide Number Placeholder 5"/>
          <p:cNvSpPr>
            <a:spLocks noGrp="1"/>
          </p:cNvSpPr>
          <p:nvPr>
            <p:ph type="sldNum" sz="quarter" idx="12"/>
          </p:nvPr>
        </p:nvSpPr>
        <p:spPr/>
        <p:txBody>
          <a:bodyPr/>
          <a:lstStyle/>
          <a:p>
            <a:fld id="{E4230672-051F-4FE5-AA8B-1F3E521CD85B}" type="slidenum">
              <a:rPr lang="en-US" smtClean="0"/>
              <a:t>‹#›</a:t>
            </a:fld>
            <a:endParaRPr lang="en-US"/>
          </a:p>
        </p:txBody>
      </p:sp>
    </p:spTree>
    <p:extLst>
      <p:ext uri="{BB962C8B-B14F-4D97-AF65-F5344CB8AC3E}">
        <p14:creationId xmlns:p14="http://schemas.microsoft.com/office/powerpoint/2010/main" val="338579961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Text and Clip Ar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1320803" y="1676400"/>
            <a:ext cx="505036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574370" y="1676400"/>
            <a:ext cx="5050367" cy="4114800"/>
          </a:xfrm>
        </p:spPr>
        <p:txBody>
          <a:bodyPr/>
          <a:lstStyle/>
          <a:p>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
        <p:nvSpPr>
          <p:cNvPr id="6" name="TextBox 5"/>
          <p:cNvSpPr txBox="1"/>
          <p:nvPr userDrawn="1"/>
        </p:nvSpPr>
        <p:spPr>
          <a:xfrm>
            <a:off x="11003722" y="6107668"/>
            <a:ext cx="1727200" cy="369332"/>
          </a:xfrm>
          <a:prstGeom prst="rect">
            <a:avLst/>
          </a:prstGeom>
          <a:noFill/>
        </p:spPr>
        <p:txBody>
          <a:bodyPr wrap="square" rtlCol="0">
            <a:spAutoFit/>
          </a:bodyPr>
          <a:lstStyle/>
          <a:p>
            <a:fld id="{34A4772A-1D1A-4E13-A271-4908C94D8A08}" type="slidenum">
              <a:rPr lang="en-US" sz="1800" smtClean="0">
                <a:solidFill>
                  <a:schemeClr val="tx1"/>
                </a:solidFill>
              </a:rPr>
              <a:t>‹#›</a:t>
            </a:fld>
            <a:endParaRPr lang="en-US" sz="1800">
              <a:solidFill>
                <a:schemeClr val="tx1"/>
              </a:solidFill>
            </a:endParaRPr>
          </a:p>
        </p:txBody>
      </p:sp>
      <p:sp>
        <p:nvSpPr>
          <p:cNvPr id="2" name="Slide Number Placeholder 1"/>
          <p:cNvSpPr>
            <a:spLocks noGrp="1"/>
          </p:cNvSpPr>
          <p:nvPr>
            <p:ph type="sldNum" sz="quarter" idx="10"/>
          </p:nvPr>
        </p:nvSpPr>
        <p:spPr/>
        <p:txBody>
          <a:bodyPr/>
          <a:lstStyle/>
          <a:p>
            <a:fld id="{E4230672-051F-4FE5-AA8B-1F3E521CD85B}" type="slidenum">
              <a:rPr lang="en-US" smtClean="0"/>
              <a:t>‹#›</a:t>
            </a:fld>
            <a:endParaRPr lang="en-US"/>
          </a:p>
        </p:txBody>
      </p:sp>
    </p:spTree>
    <p:extLst>
      <p:ext uri="{BB962C8B-B14F-4D97-AF65-F5344CB8AC3E}">
        <p14:creationId xmlns:p14="http://schemas.microsoft.com/office/powerpoint/2010/main" val="956676325"/>
      </p:ext>
    </p:extLst>
  </p:cSld>
  <p:clrMapOvr>
    <a:masterClrMapping/>
  </p:clrMapOvr>
  <p:transition spd="med">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08000" y="266700"/>
            <a:ext cx="10363200" cy="11049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320803" y="1676400"/>
            <a:ext cx="5050367" cy="4114800"/>
          </a:xfrm>
        </p:spPr>
        <p:txBody>
          <a:bodyPr/>
          <a:lstStyle/>
          <a:p>
            <a:endParaRPr lang="en-US"/>
          </a:p>
        </p:txBody>
      </p:sp>
      <p:sp>
        <p:nvSpPr>
          <p:cNvPr id="4" name="Text Placeholder 3"/>
          <p:cNvSpPr>
            <a:spLocks noGrp="1"/>
          </p:cNvSpPr>
          <p:nvPr>
            <p:ph type="body" sz="half" idx="2"/>
          </p:nvPr>
        </p:nvSpPr>
        <p:spPr>
          <a:xfrm>
            <a:off x="6574370" y="1676400"/>
            <a:ext cx="505036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Box 4"/>
          <p:cNvSpPr txBox="1"/>
          <p:nvPr userDrawn="1"/>
        </p:nvSpPr>
        <p:spPr>
          <a:xfrm>
            <a:off x="508000" y="6248400"/>
            <a:ext cx="1727200" cy="369332"/>
          </a:xfrm>
          <a:prstGeom prst="rect">
            <a:avLst/>
          </a:prstGeom>
          <a:noFill/>
        </p:spPr>
        <p:txBody>
          <a:bodyPr wrap="square" rtlCol="0">
            <a:spAutoFit/>
          </a:bodyPr>
          <a:lstStyle/>
          <a:p>
            <a:fld id="{34A4772A-1D1A-4E13-A271-4908C94D8A08}" type="slidenum">
              <a:rPr lang="en-US" sz="1800" smtClean="0"/>
              <a:t>‹#›</a:t>
            </a:fld>
            <a:endParaRPr lang="en-US" sz="1800"/>
          </a:p>
        </p:txBody>
      </p:sp>
    </p:spTree>
    <p:extLst>
      <p:ext uri="{BB962C8B-B14F-4D97-AF65-F5344CB8AC3E}">
        <p14:creationId xmlns:p14="http://schemas.microsoft.com/office/powerpoint/2010/main" val="2108279575"/>
      </p:ext>
    </p:extLst>
  </p:cSld>
  <p:clrMapOvr>
    <a:masterClrMapping/>
  </p:clrMapOvr>
  <p:transition spd="med">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76680326"/>
      </p:ext>
    </p:extLst>
  </p:cSld>
  <p:clrMapOvr>
    <a:masterClrMapping/>
  </p:clrMapOvr>
  <p:transition spd="med">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1"/>
          <p:cNvSpPr>
            <a:spLocks noGrp="1" noChangeArrowheads="1"/>
          </p:cNvSpPr>
          <p:nvPr>
            <p:ph type="sldNum" sz="quarter" idx="10"/>
          </p:nvPr>
        </p:nvSpPr>
        <p:spPr/>
        <p:txBody>
          <a:bodyPr/>
          <a:lstStyle>
            <a:lvl1pPr>
              <a:defRPr/>
            </a:lvl1pPr>
          </a:lstStyle>
          <a:p>
            <a:pPr>
              <a:defRPr/>
            </a:pPr>
            <a:fld id="{28169116-526D-47E4-8747-B3D93E027F25}" type="slidenum">
              <a:rPr lang="en-US"/>
              <a:pPr>
                <a:defRPr/>
              </a:pPr>
              <a:t>‹#›</a:t>
            </a:fld>
            <a:endParaRPr lang="en-US"/>
          </a:p>
        </p:txBody>
      </p:sp>
    </p:spTree>
    <p:extLst>
      <p:ext uri="{BB962C8B-B14F-4D97-AF65-F5344CB8AC3E}">
        <p14:creationId xmlns:p14="http://schemas.microsoft.com/office/powerpoint/2010/main" val="5590843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p:txBody>
          <a:bodyPr/>
          <a:lstStyle>
            <a:lvl1pPr>
              <a:defRPr/>
            </a:lvl1pPr>
          </a:lstStyle>
          <a:p>
            <a:pPr>
              <a:defRPr/>
            </a:pPr>
            <a:fld id="{34DE6B48-8B4E-46B3-A1FB-0F5BEE0F70CC}" type="slidenum">
              <a:rPr lang="en-US"/>
              <a:pPr>
                <a:defRPr/>
              </a:pPr>
              <a:t>‹#›</a:t>
            </a:fld>
            <a:endParaRPr lang="en-US"/>
          </a:p>
        </p:txBody>
      </p:sp>
    </p:spTree>
    <p:extLst>
      <p:ext uri="{BB962C8B-B14F-4D97-AF65-F5344CB8AC3E}">
        <p14:creationId xmlns:p14="http://schemas.microsoft.com/office/powerpoint/2010/main" val="179657390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p:txBody>
          <a:bodyPr/>
          <a:lstStyle>
            <a:lvl1pPr>
              <a:defRPr/>
            </a:lvl1pPr>
          </a:lstStyle>
          <a:p>
            <a:pPr>
              <a:defRPr/>
            </a:pPr>
            <a:fld id="{8171F5C4-5409-4069-B059-C59F6E4DB3B6}" type="slidenum">
              <a:rPr lang="en-US"/>
              <a:pPr>
                <a:defRPr/>
              </a:pPr>
              <a:t>‹#›</a:t>
            </a:fld>
            <a:endParaRPr lang="en-US"/>
          </a:p>
        </p:txBody>
      </p:sp>
    </p:spTree>
    <p:extLst>
      <p:ext uri="{BB962C8B-B14F-4D97-AF65-F5344CB8AC3E}">
        <p14:creationId xmlns:p14="http://schemas.microsoft.com/office/powerpoint/2010/main" val="25973059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96900" y="1085850"/>
            <a:ext cx="53848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4900" y="1085850"/>
            <a:ext cx="5384800"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p:txBody>
          <a:bodyPr/>
          <a:lstStyle>
            <a:lvl1pPr>
              <a:defRPr/>
            </a:lvl1pPr>
          </a:lstStyle>
          <a:p>
            <a:pPr>
              <a:defRPr/>
            </a:pPr>
            <a:fld id="{B6C7CE52-3C84-485B-A21F-E4D0B3AFAAB1}" type="slidenum">
              <a:rPr lang="en-US"/>
              <a:pPr>
                <a:defRPr/>
              </a:pPr>
              <a:t>‹#›</a:t>
            </a:fld>
            <a:endParaRPr lang="en-US"/>
          </a:p>
        </p:txBody>
      </p:sp>
    </p:spTree>
    <p:extLst>
      <p:ext uri="{BB962C8B-B14F-4D97-AF65-F5344CB8AC3E}">
        <p14:creationId xmlns:p14="http://schemas.microsoft.com/office/powerpoint/2010/main" val="322037159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274638"/>
            <a:ext cx="11239500" cy="715962"/>
          </a:xfrm>
        </p:spPr>
        <p:txBody>
          <a:bodyPr/>
          <a:lstStyle>
            <a:lvl1pPr algn="ctr">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58667400"/>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89075"/>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128837"/>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498168" y="1489075"/>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98168" y="212883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xfrm>
            <a:off x="4965700" y="6164262"/>
            <a:ext cx="2844800" cy="304800"/>
          </a:xfrm>
        </p:spPr>
        <p:txBody>
          <a:bodyPr/>
          <a:lstStyle>
            <a:lvl1pPr>
              <a:defRPr/>
            </a:lvl1pPr>
          </a:lstStyle>
          <a:p>
            <a:pPr>
              <a:defRPr/>
            </a:pPr>
            <a:fld id="{DEA6251A-E886-4D4B-9A62-E301035EF825}" type="slidenum">
              <a:rPr lang="en-US"/>
              <a:pPr>
                <a:defRPr/>
              </a:pPr>
              <a:t>‹#›</a:t>
            </a:fld>
            <a:endParaRPr lang="en-US"/>
          </a:p>
        </p:txBody>
      </p:sp>
    </p:spTree>
    <p:extLst>
      <p:ext uri="{BB962C8B-B14F-4D97-AF65-F5344CB8AC3E}">
        <p14:creationId xmlns:p14="http://schemas.microsoft.com/office/powerpoint/2010/main" val="308909365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sldNum" sz="quarter" idx="10"/>
          </p:nvPr>
        </p:nvSpPr>
        <p:spPr/>
        <p:txBody>
          <a:bodyPr/>
          <a:lstStyle>
            <a:lvl1pPr>
              <a:defRPr/>
            </a:lvl1pPr>
          </a:lstStyle>
          <a:p>
            <a:pPr>
              <a:defRPr/>
            </a:pPr>
            <a:fld id="{D6470E21-AEE3-421C-9324-685D82F84704}" type="slidenum">
              <a:rPr lang="en-US"/>
              <a:pPr>
                <a:defRPr/>
              </a:pPr>
              <a:t>‹#›</a:t>
            </a:fld>
            <a:endParaRPr lang="en-US"/>
          </a:p>
        </p:txBody>
      </p:sp>
    </p:spTree>
    <p:extLst>
      <p:ext uri="{BB962C8B-B14F-4D97-AF65-F5344CB8AC3E}">
        <p14:creationId xmlns:p14="http://schemas.microsoft.com/office/powerpoint/2010/main" val="3784114075"/>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p:txBody>
          <a:bodyPr/>
          <a:lstStyle>
            <a:lvl1pPr>
              <a:defRPr/>
            </a:lvl1pPr>
          </a:lstStyle>
          <a:p>
            <a:pPr>
              <a:defRPr/>
            </a:pPr>
            <a:fld id="{8D40C254-7D47-447D-88D9-78637117C96E}" type="slidenum">
              <a:rPr lang="en-US"/>
              <a:pPr>
                <a:defRPr/>
              </a:pPr>
              <a:t>‹#›</a:t>
            </a:fld>
            <a:endParaRPr lang="en-US"/>
          </a:p>
        </p:txBody>
      </p:sp>
    </p:spTree>
    <p:extLst>
      <p:ext uri="{BB962C8B-B14F-4D97-AF65-F5344CB8AC3E}">
        <p14:creationId xmlns:p14="http://schemas.microsoft.com/office/powerpoint/2010/main" val="248967554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2867" y="30480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0000" y="30480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22867" y="146685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xfrm>
            <a:off x="4974167" y="6242050"/>
            <a:ext cx="2844800" cy="304800"/>
          </a:xfrm>
        </p:spPr>
        <p:txBody>
          <a:bodyPr/>
          <a:lstStyle>
            <a:lvl1pPr>
              <a:defRPr/>
            </a:lvl1pPr>
          </a:lstStyle>
          <a:p>
            <a:pPr>
              <a:defRPr/>
            </a:pPr>
            <a:fld id="{5602BFF4-29BB-4EFF-9D3E-91447A6A1192}" type="slidenum">
              <a:rPr lang="en-US"/>
              <a:pPr>
                <a:defRPr/>
              </a:pPr>
              <a:t>‹#›</a:t>
            </a:fld>
            <a:endParaRPr lang="en-US"/>
          </a:p>
        </p:txBody>
      </p:sp>
    </p:spTree>
    <p:extLst>
      <p:ext uri="{BB962C8B-B14F-4D97-AF65-F5344CB8AC3E}">
        <p14:creationId xmlns:p14="http://schemas.microsoft.com/office/powerpoint/2010/main" val="188022290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p:txBody>
          <a:bodyPr/>
          <a:lstStyle>
            <a:lvl1pPr>
              <a:defRPr/>
            </a:lvl1pPr>
          </a:lstStyle>
          <a:p>
            <a:pPr>
              <a:defRPr/>
            </a:pPr>
            <a:fld id="{2EB5E148-15F7-4752-8943-960CE934CCA1}" type="slidenum">
              <a:rPr lang="en-US"/>
              <a:pPr>
                <a:defRPr/>
              </a:pPr>
              <a:t>‹#›</a:t>
            </a:fld>
            <a:endParaRPr lang="en-US"/>
          </a:p>
        </p:txBody>
      </p:sp>
    </p:spTree>
    <p:extLst>
      <p:ext uri="{BB962C8B-B14F-4D97-AF65-F5344CB8AC3E}">
        <p14:creationId xmlns:p14="http://schemas.microsoft.com/office/powerpoint/2010/main" val="316993992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p:txBody>
          <a:bodyPr/>
          <a:lstStyle>
            <a:lvl1pPr>
              <a:defRPr/>
            </a:lvl1pPr>
          </a:lstStyle>
          <a:p>
            <a:pPr>
              <a:defRPr/>
            </a:pPr>
            <a:fld id="{11E996D0-771B-4A34-B7B9-4947CBFDC032}" type="slidenum">
              <a:rPr lang="en-US"/>
              <a:pPr>
                <a:defRPr/>
              </a:pPr>
              <a:t>‹#›</a:t>
            </a:fld>
            <a:endParaRPr lang="en-US"/>
          </a:p>
        </p:txBody>
      </p:sp>
    </p:spTree>
    <p:extLst>
      <p:ext uri="{BB962C8B-B14F-4D97-AF65-F5344CB8AC3E}">
        <p14:creationId xmlns:p14="http://schemas.microsoft.com/office/powerpoint/2010/main" val="9892420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6500" y="427038"/>
            <a:ext cx="2743200" cy="5745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96900" y="427038"/>
            <a:ext cx="8026400" cy="5745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p:txBody>
          <a:bodyPr/>
          <a:lstStyle>
            <a:lvl1pPr>
              <a:defRPr/>
            </a:lvl1pPr>
          </a:lstStyle>
          <a:p>
            <a:pPr>
              <a:defRPr/>
            </a:pPr>
            <a:fld id="{107C3566-AA6C-4DC8-A7BA-F36E51BF857C}" type="slidenum">
              <a:rPr lang="en-US"/>
              <a:pPr>
                <a:defRPr/>
              </a:pPr>
              <a:t>‹#›</a:t>
            </a:fld>
            <a:endParaRPr lang="en-US"/>
          </a:p>
        </p:txBody>
      </p:sp>
    </p:spTree>
    <p:extLst>
      <p:ext uri="{BB962C8B-B14F-4D97-AF65-F5344CB8AC3E}">
        <p14:creationId xmlns:p14="http://schemas.microsoft.com/office/powerpoint/2010/main" val="3342771567"/>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pic>
        <p:nvPicPr>
          <p:cNvPr id="2050" name="Picture 2" descr="T:\_designed_materials\Power Points\2013\Red\CozenArrow_Red_cover_no-logo.png"/>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7816" y="-1"/>
            <a:ext cx="12199816" cy="686239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T:\logos\CozenOConnor\png\CozenOConnor-Logo-RGB.png"/>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9848851" y="6205800"/>
            <a:ext cx="1936749" cy="371211"/>
          </a:xfrm>
          <a:prstGeom prst="rect">
            <a:avLst/>
          </a:prstGeom>
          <a:noFill/>
          <a:extLst>
            <a:ext uri="{909E8E84-426E-40DD-AFC4-6F175D3DCCD1}">
              <a14:hiddenFill xmlns:a14="http://schemas.microsoft.com/office/drawing/2010/main">
                <a:solidFill>
                  <a:srgbClr val="FFFFFF"/>
                </a:solidFill>
              </a14:hiddenFill>
            </a:ext>
          </a:extLst>
        </p:spPr>
      </p:pic>
      <p:sp>
        <p:nvSpPr>
          <p:cNvPr id="8194" name="Rectangle 2"/>
          <p:cNvSpPr>
            <a:spLocks noGrp="1" noChangeArrowheads="1"/>
          </p:cNvSpPr>
          <p:nvPr>
            <p:ph type="ctrTitle"/>
          </p:nvPr>
        </p:nvSpPr>
        <p:spPr>
          <a:xfrm>
            <a:off x="1016000" y="914401"/>
            <a:ext cx="7112000" cy="2689225"/>
          </a:xfrm>
        </p:spPr>
        <p:txBody>
          <a:bodyPr anchor="b"/>
          <a:lstStyle>
            <a:lvl1pPr algn="l">
              <a:defRPr sz="4400" b="1">
                <a:solidFill>
                  <a:schemeClr val="bg1"/>
                </a:solidFill>
              </a:defRPr>
            </a:lvl1pPr>
          </a:lstStyle>
          <a:p>
            <a:pPr lvl="0"/>
            <a:r>
              <a:rPr lang="en-US" noProof="0" smtClean="0"/>
              <a:t>Click to edit Master title style</a:t>
            </a:r>
          </a:p>
        </p:txBody>
      </p:sp>
      <p:sp>
        <p:nvSpPr>
          <p:cNvPr id="8195" name="Rectangle 3"/>
          <p:cNvSpPr>
            <a:spLocks noGrp="1" noChangeArrowheads="1"/>
          </p:cNvSpPr>
          <p:nvPr>
            <p:ph type="subTitle" idx="1"/>
          </p:nvPr>
        </p:nvSpPr>
        <p:spPr>
          <a:xfrm>
            <a:off x="1117600" y="4456307"/>
            <a:ext cx="8534400" cy="1752600"/>
          </a:xfrm>
        </p:spPr>
        <p:txBody>
          <a:bodyPr/>
          <a:lstStyle>
            <a:lvl1pPr marL="0" indent="0">
              <a:buFontTx/>
              <a:buNone/>
              <a:defRPr sz="2000" b="1">
                <a:solidFill>
                  <a:schemeClr val="bg1">
                    <a:lumMod val="85000"/>
                  </a:schemeClr>
                </a:solidFill>
                <a:latin typeface="Rockwell" pitchFamily="18" charset="0"/>
              </a:defRPr>
            </a:lvl1pPr>
          </a:lstStyle>
          <a:p>
            <a:pPr lvl="0"/>
            <a:r>
              <a:rPr lang="en-US" noProof="0" smtClean="0"/>
              <a:t>Click to edit Master subtitle style</a:t>
            </a:r>
          </a:p>
        </p:txBody>
      </p:sp>
      <p:sp>
        <p:nvSpPr>
          <p:cNvPr id="3" name="Text Placeholder 2"/>
          <p:cNvSpPr>
            <a:spLocks noGrp="1"/>
          </p:cNvSpPr>
          <p:nvPr>
            <p:ph type="body" sz="quarter" idx="10"/>
          </p:nvPr>
        </p:nvSpPr>
        <p:spPr>
          <a:xfrm>
            <a:off x="1117600" y="6400801"/>
            <a:ext cx="6807200" cy="381001"/>
          </a:xfrm>
        </p:spPr>
        <p:txBody>
          <a:bodyPr/>
          <a:lstStyle>
            <a:lvl1pPr marL="0" indent="0">
              <a:buNone/>
              <a:defRPr sz="1400" b="1">
                <a:solidFill>
                  <a:schemeClr val="bg1"/>
                </a:solidFill>
              </a:defRPr>
            </a:lvl1pPr>
            <a:lvl2pPr marL="457200" indent="0">
              <a:buNone/>
              <a:defRPr sz="1400" b="1">
                <a:solidFill>
                  <a:schemeClr val="bg1"/>
                </a:solidFill>
              </a:defRPr>
            </a:lvl2pPr>
            <a:lvl3pPr marL="914400" indent="0">
              <a:buNone/>
              <a:defRPr sz="1400" b="1">
                <a:solidFill>
                  <a:schemeClr val="bg1"/>
                </a:solidFill>
              </a:defRPr>
            </a:lvl3pPr>
            <a:lvl4pPr marL="1371600" indent="0">
              <a:buNone/>
              <a:defRPr sz="1400" b="1">
                <a:solidFill>
                  <a:schemeClr val="bg1"/>
                </a:solidFill>
              </a:defRPr>
            </a:lvl4pPr>
            <a:lvl5pPr marL="1828800" indent="0">
              <a:buNone/>
              <a:defRPr sz="1400" b="1">
                <a:solidFill>
                  <a:schemeClr val="bg1"/>
                </a:solidFill>
              </a:defRPr>
            </a:lvl5pPr>
          </a:lstStyle>
          <a:p>
            <a:pPr lvl="0"/>
            <a:r>
              <a:rPr lang="en-US" smtClean="0"/>
              <a:t>Click to edit Master text styles</a:t>
            </a:r>
          </a:p>
        </p:txBody>
      </p:sp>
    </p:spTree>
    <p:extLst>
      <p:ext uri="{BB962C8B-B14F-4D97-AF65-F5344CB8AC3E}">
        <p14:creationId xmlns:p14="http://schemas.microsoft.com/office/powerpoint/2010/main" val="76005984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49600" y="1981200"/>
            <a:ext cx="5486400" cy="3124200"/>
          </a:xfrm>
          <a:prstGeom prst="rect">
            <a:avLst/>
          </a:prstGeom>
        </p:spPr>
        <p:txBody>
          <a:bodyPr/>
          <a:lstStyle>
            <a:lvl1pPr marL="0" indent="0" algn="r" eaLnBrk="1" hangingPunct="1">
              <a:buNone/>
              <a:defRPr sz="3200"/>
            </a:lvl1pPr>
          </a:lstStyle>
          <a:p>
            <a:pPr algn="r" eaLnBrk="1" hangingPunct="1"/>
            <a:r>
              <a:rPr lang="en-US" sz="2400" b="1" smtClean="0">
                <a:solidFill>
                  <a:srgbClr val="2F1110"/>
                </a:solidFill>
                <a:latin typeface="Rockwell" pitchFamily="18" charset="0"/>
              </a:rPr>
              <a:t>John J. Atty</a:t>
            </a:r>
            <a:r>
              <a:rPr lang="en-US" sz="2000" b="1" smtClean="0">
                <a:latin typeface="Rockwell" pitchFamily="18" charset="0"/>
              </a:rPr>
              <a:t/>
            </a:r>
            <a:br>
              <a:rPr lang="en-US" sz="2000" b="1" smtClean="0">
                <a:latin typeface="Rockwell" pitchFamily="18" charset="0"/>
              </a:rPr>
            </a:br>
            <a:r>
              <a:rPr lang="en-US" sz="2000" smtClean="0">
                <a:solidFill>
                  <a:srgbClr val="2F1110"/>
                </a:solidFill>
              </a:rPr>
              <a:t>Cozen O’Connor</a:t>
            </a:r>
          </a:p>
          <a:p>
            <a:pPr algn="r" eaLnBrk="1" hangingPunct="1"/>
            <a:r>
              <a:rPr lang="en-US" sz="1800" smtClean="0"/>
              <a:t>Street Address 1</a:t>
            </a:r>
            <a:br>
              <a:rPr lang="en-US" sz="1800" smtClean="0"/>
            </a:br>
            <a:r>
              <a:rPr lang="en-US" sz="1800" smtClean="0"/>
              <a:t>Street Address 2</a:t>
            </a:r>
            <a:br>
              <a:rPr lang="en-US" sz="1800" smtClean="0"/>
            </a:br>
            <a:r>
              <a:rPr lang="en-US" sz="1800" smtClean="0"/>
              <a:t>City, State ZIP</a:t>
            </a:r>
            <a:br>
              <a:rPr lang="en-US" sz="1800" smtClean="0"/>
            </a:br>
            <a:r>
              <a:rPr lang="en-US" sz="1800" smtClean="0"/>
              <a:t>(XXX) 123-4567</a:t>
            </a:r>
            <a:r>
              <a:rPr lang="en-US" smtClean="0"/>
              <a:t/>
            </a:r>
            <a:br>
              <a:rPr lang="en-US" smtClean="0"/>
            </a:br>
            <a:r>
              <a:rPr lang="en-US" sz="1800" smtClean="0">
                <a:solidFill>
                  <a:srgbClr val="CC3300"/>
                </a:solidFill>
              </a:rPr>
              <a:t>xxxxxx@cozen.com</a:t>
            </a:r>
          </a:p>
          <a:p>
            <a:pPr algn="r" eaLnBrk="1" hangingPunct="1"/>
            <a:r>
              <a:rPr lang="en-US" sz="1800" smtClean="0"/>
              <a:t>www.cozen.com</a:t>
            </a:r>
            <a:endParaRPr lang="en-US" sz="1800"/>
          </a:p>
        </p:txBody>
      </p:sp>
    </p:spTree>
    <p:extLst>
      <p:ext uri="{BB962C8B-B14F-4D97-AF65-F5344CB8AC3E}">
        <p14:creationId xmlns:p14="http://schemas.microsoft.com/office/powerpoint/2010/main" val="40779962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31638011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1" y="1219201"/>
            <a:ext cx="50673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00799" y="1219201"/>
            <a:ext cx="5168900" cy="4906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4762501" y="6354765"/>
            <a:ext cx="4864578" cy="304800"/>
          </a:xfrm>
        </p:spPr>
        <p:txBody>
          <a:bodyPr/>
          <a:lstStyle>
            <a:lvl1pPr>
              <a:defRPr/>
            </a:lvl1pPr>
          </a:lstStyle>
          <a:p>
            <a:r>
              <a:rPr lang="en-US" smtClean="0"/>
              <a:t>© 2018, James A. Gale, Cozen O’Connor 305-358-1991</a:t>
            </a:r>
            <a:endParaRPr lang="en-US"/>
          </a:p>
        </p:txBody>
      </p:sp>
    </p:spTree>
    <p:extLst>
      <p:ext uri="{BB962C8B-B14F-4D97-AF65-F5344CB8AC3E}">
        <p14:creationId xmlns:p14="http://schemas.microsoft.com/office/powerpoint/2010/main" val="11356352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16000" y="304800"/>
            <a:ext cx="1076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2800" y="1565275"/>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2800" y="2205037"/>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396568" y="1565275"/>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96568" y="220503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13960217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98589720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280710529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717" y="30480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978400" y="273051"/>
            <a:ext cx="66040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65717" y="146685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344492621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fld id="{E4230672-051F-4FE5-AA8B-1F3E521CD85B}" type="slidenum">
              <a:rPr lang="en-US" smtClean="0"/>
              <a:t>‹#›</a:t>
            </a:fld>
            <a:endParaRPr lang="en-US"/>
          </a:p>
        </p:txBody>
      </p:sp>
    </p:spTree>
    <p:extLst>
      <p:ext uri="{BB962C8B-B14F-4D97-AF65-F5344CB8AC3E}">
        <p14:creationId xmlns:p14="http://schemas.microsoft.com/office/powerpoint/2010/main" val="369553636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2.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28.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2" descr="T:\_designed_materials\Power Points\2013\Red\CozenArrow_Red__main_no-logo.png"/>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3"/>
          <p:cNvSpPr>
            <a:spLocks noGrp="1" noChangeArrowheads="1"/>
          </p:cNvSpPr>
          <p:nvPr>
            <p:ph type="body" idx="1"/>
          </p:nvPr>
        </p:nvSpPr>
        <p:spPr bwMode="auto">
          <a:xfrm>
            <a:off x="1117599" y="1219201"/>
            <a:ext cx="10452100" cy="490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673600" y="6477000"/>
            <a:ext cx="284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fld id="{E4230672-051F-4FE5-AA8B-1F3E521CD85B}" type="slidenum">
              <a:rPr lang="en-US" smtClean="0"/>
              <a:t>‹#›</a:t>
            </a:fld>
            <a:endParaRPr lang="en-US"/>
          </a:p>
        </p:txBody>
      </p:sp>
      <p:sp>
        <p:nvSpPr>
          <p:cNvPr id="1035" name="Rectangle 2"/>
          <p:cNvSpPr>
            <a:spLocks noGrp="1" noChangeArrowheads="1"/>
          </p:cNvSpPr>
          <p:nvPr>
            <p:ph type="title"/>
          </p:nvPr>
        </p:nvSpPr>
        <p:spPr bwMode="auto">
          <a:xfrm>
            <a:off x="812801" y="274638"/>
            <a:ext cx="113411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3" descr="T:\logos\CozenOConnor\png\CozenOConnor-Logo-RGB.png"/>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9848851" y="6213657"/>
            <a:ext cx="1936749" cy="371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623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89" r:id="rId13"/>
    <p:sldLayoutId id="2147483690" r:id="rId14"/>
    <p:sldLayoutId id="2147483691" r:id="rId15"/>
  </p:sldLayoutIdLst>
  <p:transition/>
  <p:hf hdr="0" dt="0"/>
  <p:txStyles>
    <p:titleStyle>
      <a:lvl1pPr algn="ctr" rtl="0" eaLnBrk="1" fontAlgn="base" hangingPunct="1">
        <a:spcBef>
          <a:spcPct val="0"/>
        </a:spcBef>
        <a:spcAft>
          <a:spcPct val="0"/>
        </a:spcAft>
        <a:defRPr sz="4000" b="1">
          <a:solidFill>
            <a:schemeClr val="tx2"/>
          </a:solidFill>
          <a:latin typeface="Rockwell" pitchFamily="18" charset="0"/>
          <a:ea typeface="+mj-ea"/>
          <a:cs typeface="+mj-cs"/>
        </a:defRPr>
      </a:lvl1pPr>
      <a:lvl2pPr algn="l" rtl="0" eaLnBrk="1" fontAlgn="base" hangingPunct="1">
        <a:spcBef>
          <a:spcPct val="0"/>
        </a:spcBef>
        <a:spcAft>
          <a:spcPct val="0"/>
        </a:spcAft>
        <a:defRPr sz="3200">
          <a:solidFill>
            <a:schemeClr val="tx2"/>
          </a:solidFill>
          <a:latin typeface="Arial"/>
        </a:defRPr>
      </a:lvl2pPr>
      <a:lvl3pPr algn="l" rtl="0" eaLnBrk="1" fontAlgn="base" hangingPunct="1">
        <a:spcBef>
          <a:spcPct val="0"/>
        </a:spcBef>
        <a:spcAft>
          <a:spcPct val="0"/>
        </a:spcAft>
        <a:defRPr sz="3200">
          <a:solidFill>
            <a:schemeClr val="tx2"/>
          </a:solidFill>
          <a:latin typeface="Arial"/>
        </a:defRPr>
      </a:lvl3pPr>
      <a:lvl4pPr algn="l" rtl="0" eaLnBrk="1" fontAlgn="base" hangingPunct="1">
        <a:spcBef>
          <a:spcPct val="0"/>
        </a:spcBef>
        <a:spcAft>
          <a:spcPct val="0"/>
        </a:spcAft>
        <a:defRPr sz="3200">
          <a:solidFill>
            <a:schemeClr val="tx2"/>
          </a:solidFill>
          <a:latin typeface="Arial"/>
        </a:defRPr>
      </a:lvl4pPr>
      <a:lvl5pPr algn="l" rtl="0" eaLnBrk="1" fontAlgn="base" hangingPunct="1">
        <a:spcBef>
          <a:spcPct val="0"/>
        </a:spcBef>
        <a:spcAft>
          <a:spcPct val="0"/>
        </a:spcAft>
        <a:defRPr sz="3200">
          <a:solidFill>
            <a:schemeClr val="tx2"/>
          </a:solidFill>
          <a:latin typeface="Arial"/>
        </a:defRPr>
      </a:lvl5pPr>
      <a:lvl6pPr marL="457200" algn="l" rtl="0" eaLnBrk="1" fontAlgn="base" hangingPunct="1">
        <a:spcBef>
          <a:spcPct val="0"/>
        </a:spcBef>
        <a:spcAft>
          <a:spcPct val="0"/>
        </a:spcAft>
        <a:defRPr sz="3200">
          <a:solidFill>
            <a:schemeClr val="tx2"/>
          </a:solidFill>
          <a:latin typeface="Arial"/>
        </a:defRPr>
      </a:lvl6pPr>
      <a:lvl7pPr marL="914400" algn="l" rtl="0" eaLnBrk="1" fontAlgn="base" hangingPunct="1">
        <a:spcBef>
          <a:spcPct val="0"/>
        </a:spcBef>
        <a:spcAft>
          <a:spcPct val="0"/>
        </a:spcAft>
        <a:defRPr sz="3200">
          <a:solidFill>
            <a:schemeClr val="tx2"/>
          </a:solidFill>
          <a:latin typeface="Arial"/>
        </a:defRPr>
      </a:lvl7pPr>
      <a:lvl8pPr marL="1371600" algn="l" rtl="0" eaLnBrk="1" fontAlgn="base" hangingPunct="1">
        <a:spcBef>
          <a:spcPct val="0"/>
        </a:spcBef>
        <a:spcAft>
          <a:spcPct val="0"/>
        </a:spcAft>
        <a:defRPr sz="3200">
          <a:solidFill>
            <a:schemeClr val="tx2"/>
          </a:solidFill>
          <a:latin typeface="Arial"/>
        </a:defRPr>
      </a:lvl8pPr>
      <a:lvl9pPr marL="1828800" algn="l" rtl="0" eaLnBrk="1" fontAlgn="base" hangingPunct="1">
        <a:spcBef>
          <a:spcPct val="0"/>
        </a:spcBef>
        <a:spcAft>
          <a:spcPct val="0"/>
        </a:spcAft>
        <a:defRPr sz="3200">
          <a:solidFill>
            <a:schemeClr val="tx2"/>
          </a:solidFill>
          <a:latin typeface="Arial"/>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2F1110"/>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rgbClr val="0E1B0E"/>
          </a:solidFill>
          <a:latin typeface="+mn-lt"/>
        </a:defRPr>
      </a:lvl4pPr>
      <a:lvl5pPr marL="2057400" indent="-228600" algn="l" rtl="0" eaLnBrk="1" fontAlgn="base" hangingPunct="1">
        <a:spcBef>
          <a:spcPct val="20000"/>
        </a:spcBef>
        <a:spcAft>
          <a:spcPct val="0"/>
        </a:spcAft>
        <a:buChar char="»"/>
        <a:defRPr sz="2000">
          <a:solidFill>
            <a:srgbClr val="003300"/>
          </a:solidFill>
          <a:latin typeface="+mn-lt"/>
        </a:defRPr>
      </a:lvl5pPr>
      <a:lvl6pPr marL="2514600" indent="-228600" algn="l" rtl="0" eaLnBrk="1" fontAlgn="base" hangingPunct="1">
        <a:spcBef>
          <a:spcPct val="20000"/>
        </a:spcBef>
        <a:spcAft>
          <a:spcPct val="0"/>
        </a:spcAft>
        <a:buChar char="»"/>
        <a:defRPr sz="2000">
          <a:solidFill>
            <a:srgbClr val="003300"/>
          </a:solidFill>
          <a:latin typeface="+mn-lt"/>
        </a:defRPr>
      </a:lvl6pPr>
      <a:lvl7pPr marL="2971800" indent="-228600" algn="l" rtl="0" eaLnBrk="1" fontAlgn="base" hangingPunct="1">
        <a:spcBef>
          <a:spcPct val="20000"/>
        </a:spcBef>
        <a:spcAft>
          <a:spcPct val="0"/>
        </a:spcAft>
        <a:buChar char="»"/>
        <a:defRPr sz="2000">
          <a:solidFill>
            <a:srgbClr val="003300"/>
          </a:solidFill>
          <a:latin typeface="+mn-lt"/>
        </a:defRPr>
      </a:lvl7pPr>
      <a:lvl8pPr marL="3429000" indent="-228600" algn="l" rtl="0" eaLnBrk="1" fontAlgn="base" hangingPunct="1">
        <a:spcBef>
          <a:spcPct val="20000"/>
        </a:spcBef>
        <a:spcAft>
          <a:spcPct val="0"/>
        </a:spcAft>
        <a:buChar char="»"/>
        <a:defRPr sz="2000">
          <a:solidFill>
            <a:srgbClr val="003300"/>
          </a:solidFill>
          <a:latin typeface="+mn-lt"/>
        </a:defRPr>
      </a:lvl8pPr>
      <a:lvl9pPr marL="3886200" indent="-228600" algn="l" rtl="0" eaLnBrk="1" fontAlgn="base" hangingPunct="1">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descr="T:\_designed_materials\Power Points\2013\Red\CozenArrow_Red__main_no-logo.png"/>
          <p:cNvPicPr>
            <a:picLocks noChangeAspect="1" noChangeArrowheads="1"/>
          </p:cNvPicPr>
          <p:nvPr/>
        </p:nvPicPr>
        <p:blipFill>
          <a:blip r:embed="rId14">
            <a:extLst>
              <a:ext uri="{28A0092B-C50C-407E-A947-70E740481C1C}">
                <a14:useLocalDpi xmlns:a14="http://schemas.microsoft.com/office/drawing/2010/main" val="0"/>
              </a:ext>
            </a:extLst>
          </a:blip>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T:\logos\CozenOConnor\png\CozenOConnor-Logo-RGB.png"/>
          <p:cNvPicPr>
            <a:picLocks noChangeAspect="1" noChangeArrowheads="1"/>
          </p:cNvPicPr>
          <p:nvPr/>
        </p:nvPicPr>
        <p:blipFill>
          <a:blip r:embed="rId15">
            <a:extLst>
              <a:ext uri="{28A0092B-C50C-407E-A947-70E740481C1C}">
                <a14:useLocalDpi xmlns:a14="http://schemas.microsoft.com/office/drawing/2010/main" val="0"/>
              </a:ext>
            </a:extLst>
          </a:blip>
          <a:stretch>
            <a:fillRect/>
          </a:stretch>
        </p:blipFill>
        <p:spPr bwMode="auto">
          <a:xfrm>
            <a:off x="9858436" y="6239536"/>
            <a:ext cx="1936749" cy="371211"/>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3"/>
          <p:cNvSpPr>
            <a:spLocks noGrp="1" noChangeArrowheads="1"/>
          </p:cNvSpPr>
          <p:nvPr>
            <p:ph type="body" idx="1"/>
          </p:nvPr>
        </p:nvSpPr>
        <p:spPr bwMode="auto">
          <a:xfrm>
            <a:off x="914399" y="1085850"/>
            <a:ext cx="10655300" cy="508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2747" name="Rectangle 11"/>
          <p:cNvSpPr>
            <a:spLocks noGrp="1" noChangeArrowheads="1"/>
          </p:cNvSpPr>
          <p:nvPr>
            <p:ph type="sldNum" sz="quarter" idx="4"/>
          </p:nvPr>
        </p:nvSpPr>
        <p:spPr bwMode="auto">
          <a:xfrm>
            <a:off x="4660900" y="6210300"/>
            <a:ext cx="284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pPr>
              <a:defRPr/>
            </a:pPr>
            <a:fld id="{E32DAF42-CA08-4E0C-BDEF-8AA30392062F}" type="slidenum">
              <a:rPr lang="en-US"/>
              <a:pPr>
                <a:defRPr/>
              </a:pPr>
              <a:t>‹#›</a:t>
            </a:fld>
            <a:endParaRPr lang="en-US"/>
          </a:p>
        </p:txBody>
      </p:sp>
      <p:sp>
        <p:nvSpPr>
          <p:cNvPr id="2057" name="Rectangle 2"/>
          <p:cNvSpPr>
            <a:spLocks noGrp="1" noChangeArrowheads="1"/>
          </p:cNvSpPr>
          <p:nvPr>
            <p:ph type="title"/>
          </p:nvPr>
        </p:nvSpPr>
        <p:spPr bwMode="auto">
          <a:xfrm>
            <a:off x="914399" y="427038"/>
            <a:ext cx="106553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349638151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hf hdr="0" dt="0"/>
  <p:txStyles>
    <p:titleStyle>
      <a:lvl1pPr algn="ctr" rtl="0" eaLnBrk="1" fontAlgn="base" hangingPunct="1">
        <a:spcBef>
          <a:spcPct val="0"/>
        </a:spcBef>
        <a:spcAft>
          <a:spcPct val="0"/>
        </a:spcAft>
        <a:defRPr sz="4000" b="1">
          <a:solidFill>
            <a:schemeClr val="tx2"/>
          </a:solidFill>
          <a:latin typeface="Rockwell" pitchFamily="18" charset="0"/>
          <a:ea typeface="+mj-ea"/>
          <a:cs typeface="+mj-cs"/>
        </a:defRPr>
      </a:lvl1pPr>
      <a:lvl2pPr algn="ctr" rtl="0" eaLnBrk="1" fontAlgn="base" hangingPunct="1">
        <a:spcBef>
          <a:spcPct val="0"/>
        </a:spcBef>
        <a:spcAft>
          <a:spcPct val="0"/>
        </a:spcAft>
        <a:defRPr sz="3200">
          <a:solidFill>
            <a:schemeClr val="tx2"/>
          </a:solidFill>
          <a:latin typeface="Arial"/>
        </a:defRPr>
      </a:lvl2pPr>
      <a:lvl3pPr algn="ctr" rtl="0" eaLnBrk="1" fontAlgn="base" hangingPunct="1">
        <a:spcBef>
          <a:spcPct val="0"/>
        </a:spcBef>
        <a:spcAft>
          <a:spcPct val="0"/>
        </a:spcAft>
        <a:defRPr sz="3200">
          <a:solidFill>
            <a:schemeClr val="tx2"/>
          </a:solidFill>
          <a:latin typeface="Arial"/>
        </a:defRPr>
      </a:lvl3pPr>
      <a:lvl4pPr algn="ctr" rtl="0" eaLnBrk="1" fontAlgn="base" hangingPunct="1">
        <a:spcBef>
          <a:spcPct val="0"/>
        </a:spcBef>
        <a:spcAft>
          <a:spcPct val="0"/>
        </a:spcAft>
        <a:defRPr sz="3200">
          <a:solidFill>
            <a:schemeClr val="tx2"/>
          </a:solidFill>
          <a:latin typeface="Arial"/>
        </a:defRPr>
      </a:lvl4pPr>
      <a:lvl5pPr algn="ctr" rtl="0" eaLnBrk="1" fontAlgn="base" hangingPunct="1">
        <a:spcBef>
          <a:spcPct val="0"/>
        </a:spcBef>
        <a:spcAft>
          <a:spcPct val="0"/>
        </a:spcAft>
        <a:defRPr sz="3200">
          <a:solidFill>
            <a:schemeClr val="tx2"/>
          </a:solidFill>
          <a:latin typeface="Arial"/>
        </a:defRPr>
      </a:lvl5pPr>
      <a:lvl6pPr marL="457200" algn="ctr" rtl="0" eaLnBrk="1" fontAlgn="base" hangingPunct="1">
        <a:spcBef>
          <a:spcPct val="0"/>
        </a:spcBef>
        <a:spcAft>
          <a:spcPct val="0"/>
        </a:spcAft>
        <a:defRPr sz="3200">
          <a:solidFill>
            <a:schemeClr val="tx2"/>
          </a:solidFill>
          <a:latin typeface="Arial"/>
        </a:defRPr>
      </a:lvl6pPr>
      <a:lvl7pPr marL="914400" algn="ctr" rtl="0" eaLnBrk="1" fontAlgn="base" hangingPunct="1">
        <a:spcBef>
          <a:spcPct val="0"/>
        </a:spcBef>
        <a:spcAft>
          <a:spcPct val="0"/>
        </a:spcAft>
        <a:defRPr sz="3200">
          <a:solidFill>
            <a:schemeClr val="tx2"/>
          </a:solidFill>
          <a:latin typeface="Arial"/>
        </a:defRPr>
      </a:lvl7pPr>
      <a:lvl8pPr marL="1371600" algn="ctr" rtl="0" eaLnBrk="1" fontAlgn="base" hangingPunct="1">
        <a:spcBef>
          <a:spcPct val="0"/>
        </a:spcBef>
        <a:spcAft>
          <a:spcPct val="0"/>
        </a:spcAft>
        <a:defRPr sz="3200">
          <a:solidFill>
            <a:schemeClr val="tx2"/>
          </a:solidFill>
          <a:latin typeface="Arial"/>
        </a:defRPr>
      </a:lvl8pPr>
      <a:lvl9pPr marL="1828800" algn="ctr" rtl="0" eaLnBrk="1" fontAlgn="base" hangingPunct="1">
        <a:spcBef>
          <a:spcPct val="0"/>
        </a:spcBef>
        <a:spcAft>
          <a:spcPct val="0"/>
        </a:spcAft>
        <a:defRPr sz="3200">
          <a:solidFill>
            <a:schemeClr val="tx2"/>
          </a:solidFill>
          <a:latin typeface="Arial"/>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075" name="Picture 3" descr="T:\_designed_materials\Power Points\2013\Red\CozenArrow_Red_contact_no-logo.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T:\logos\CozenOConnor\png\CozenOConnor-Logo-RGB.pn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06400" y="6239536"/>
            <a:ext cx="1936749" cy="371211"/>
          </a:xfrm>
          <a:prstGeom prst="rect">
            <a:avLst/>
          </a:prstGeom>
          <a:noFill/>
          <a:extLst>
            <a:ext uri="{909E8E84-426E-40DD-AFC4-6F175D3DCCD1}">
              <a14:hiddenFill xmlns:a14="http://schemas.microsoft.com/office/drawing/2010/main">
                <a:solidFill>
                  <a:srgbClr val="FFFFFF"/>
                </a:solidFill>
              </a14:hiddenFill>
            </a:ext>
          </a:extLst>
        </p:spPr>
      </p:pic>
      <p:sp>
        <p:nvSpPr>
          <p:cNvPr id="3079" name="Text Box 15"/>
          <p:cNvSpPr txBox="1">
            <a:spLocks noChangeArrowheads="1"/>
          </p:cNvSpPr>
          <p:nvPr/>
        </p:nvSpPr>
        <p:spPr bwMode="auto">
          <a:xfrm>
            <a:off x="4581061" y="1398301"/>
            <a:ext cx="429438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2"/>
                </a:solidFill>
                <a:latin typeface="Arial"/>
              </a:defRPr>
            </a:lvl1pPr>
            <a:lvl2pPr marL="742950" indent="-285750" eaLnBrk="0" hangingPunct="0">
              <a:defRPr sz="3200">
                <a:solidFill>
                  <a:schemeClr val="tx2"/>
                </a:solidFill>
                <a:latin typeface="Arial"/>
              </a:defRPr>
            </a:lvl2pPr>
            <a:lvl3pPr marL="1143000" indent="-228600" eaLnBrk="0" hangingPunct="0">
              <a:defRPr sz="3200">
                <a:solidFill>
                  <a:schemeClr val="tx2"/>
                </a:solidFill>
                <a:latin typeface="Arial"/>
              </a:defRPr>
            </a:lvl3pPr>
            <a:lvl4pPr marL="1600200" indent="-228600" eaLnBrk="0" hangingPunct="0">
              <a:defRPr sz="3200">
                <a:solidFill>
                  <a:schemeClr val="tx2"/>
                </a:solidFill>
                <a:latin typeface="Arial"/>
              </a:defRPr>
            </a:lvl4pPr>
            <a:lvl5pPr marL="2057400" indent="-228600" eaLnBrk="0" hangingPunct="0">
              <a:defRPr sz="3200">
                <a:solidFill>
                  <a:schemeClr val="tx2"/>
                </a:solidFill>
                <a:latin typeface="Arial"/>
              </a:defRPr>
            </a:lvl5pPr>
            <a:lvl6pPr marL="2514600" indent="-228600" eaLnBrk="0" fontAlgn="base" hangingPunct="0">
              <a:spcBef>
                <a:spcPct val="0"/>
              </a:spcBef>
              <a:spcAft>
                <a:spcPct val="0"/>
              </a:spcAft>
              <a:defRPr sz="3200">
                <a:solidFill>
                  <a:schemeClr val="tx2"/>
                </a:solidFill>
                <a:latin typeface="Arial"/>
              </a:defRPr>
            </a:lvl6pPr>
            <a:lvl7pPr marL="2971800" indent="-228600" eaLnBrk="0" fontAlgn="base" hangingPunct="0">
              <a:spcBef>
                <a:spcPct val="0"/>
              </a:spcBef>
              <a:spcAft>
                <a:spcPct val="0"/>
              </a:spcAft>
              <a:defRPr sz="3200">
                <a:solidFill>
                  <a:schemeClr val="tx2"/>
                </a:solidFill>
                <a:latin typeface="Arial"/>
              </a:defRPr>
            </a:lvl7pPr>
            <a:lvl8pPr marL="3429000" indent="-228600" eaLnBrk="0" fontAlgn="base" hangingPunct="0">
              <a:spcBef>
                <a:spcPct val="0"/>
              </a:spcBef>
              <a:spcAft>
                <a:spcPct val="0"/>
              </a:spcAft>
              <a:defRPr sz="3200">
                <a:solidFill>
                  <a:schemeClr val="tx2"/>
                </a:solidFill>
                <a:latin typeface="Arial"/>
              </a:defRPr>
            </a:lvl8pPr>
            <a:lvl9pPr marL="3886200" indent="-228600" eaLnBrk="0" fontAlgn="base" hangingPunct="0">
              <a:spcBef>
                <a:spcPct val="0"/>
              </a:spcBef>
              <a:spcAft>
                <a:spcPct val="0"/>
              </a:spcAft>
              <a:defRPr sz="3200">
                <a:solidFill>
                  <a:schemeClr val="tx2"/>
                </a:solidFill>
                <a:latin typeface="Arial"/>
              </a:defRPr>
            </a:lvl9pPr>
          </a:lstStyle>
          <a:p>
            <a:pPr algn="r" eaLnBrk="1" hangingPunct="1"/>
            <a:r>
              <a:rPr lang="en-US" sz="3200" b="1" u="none">
                <a:solidFill>
                  <a:schemeClr val="bg1">
                    <a:lumMod val="50000"/>
                  </a:schemeClr>
                </a:solidFill>
                <a:latin typeface="Rockwell" pitchFamily="18" charset="0"/>
              </a:rPr>
              <a:t>Contact Information</a:t>
            </a:r>
          </a:p>
        </p:txBody>
      </p:sp>
    </p:spTree>
    <p:extLst>
      <p:ext uri="{BB962C8B-B14F-4D97-AF65-F5344CB8AC3E}">
        <p14:creationId xmlns:p14="http://schemas.microsoft.com/office/powerpoint/2010/main" val="1941311259"/>
      </p:ext>
    </p:extLst>
  </p:cSld>
  <p:clrMap bg1="lt1" tx1="dk1" bg2="lt2" tx2="dk2" accent1="accent1" accent2="accent2" accent3="accent3" accent4="accent4" accent5="accent5" accent6="accent6" hlink="hlink" folHlink="folHlink"/>
  <p:sldLayoutIdLst>
    <p:sldLayoutId id="2147483688" r:id="rId1"/>
  </p:sldLayoutIdLst>
  <p:transition/>
  <p:hf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a:defRPr>
      </a:lvl2pPr>
      <a:lvl3pPr algn="ctr" rtl="0" eaLnBrk="1" fontAlgn="base" hangingPunct="1">
        <a:spcBef>
          <a:spcPct val="0"/>
        </a:spcBef>
        <a:spcAft>
          <a:spcPct val="0"/>
        </a:spcAft>
        <a:defRPr sz="4400">
          <a:solidFill>
            <a:schemeClr val="tx2"/>
          </a:solidFill>
          <a:latin typeface="Arial"/>
        </a:defRPr>
      </a:lvl3pPr>
      <a:lvl4pPr algn="ctr" rtl="0" eaLnBrk="1" fontAlgn="base" hangingPunct="1">
        <a:spcBef>
          <a:spcPct val="0"/>
        </a:spcBef>
        <a:spcAft>
          <a:spcPct val="0"/>
        </a:spcAft>
        <a:defRPr sz="4400">
          <a:solidFill>
            <a:schemeClr val="tx2"/>
          </a:solidFill>
          <a:latin typeface="Arial"/>
        </a:defRPr>
      </a:lvl4pPr>
      <a:lvl5pPr algn="ctr" rtl="0" eaLnBrk="1" fontAlgn="base" hangingPunct="1">
        <a:spcBef>
          <a:spcPct val="0"/>
        </a:spcBef>
        <a:spcAft>
          <a:spcPct val="0"/>
        </a:spcAft>
        <a:defRPr sz="4400">
          <a:solidFill>
            <a:schemeClr val="tx2"/>
          </a:solidFill>
          <a:latin typeface="Arial"/>
        </a:defRPr>
      </a:lvl5pPr>
      <a:lvl6pPr marL="457200" algn="ctr" rtl="0" eaLnBrk="1" fontAlgn="base" hangingPunct="1">
        <a:spcBef>
          <a:spcPct val="0"/>
        </a:spcBef>
        <a:spcAft>
          <a:spcPct val="0"/>
        </a:spcAft>
        <a:defRPr sz="4400">
          <a:solidFill>
            <a:schemeClr val="tx2"/>
          </a:solidFill>
          <a:latin typeface="Arial"/>
        </a:defRPr>
      </a:lvl6pPr>
      <a:lvl7pPr marL="914400" algn="ctr" rtl="0" eaLnBrk="1" fontAlgn="base" hangingPunct="1">
        <a:spcBef>
          <a:spcPct val="0"/>
        </a:spcBef>
        <a:spcAft>
          <a:spcPct val="0"/>
        </a:spcAft>
        <a:defRPr sz="4400">
          <a:solidFill>
            <a:schemeClr val="tx2"/>
          </a:solidFill>
          <a:latin typeface="Arial"/>
        </a:defRPr>
      </a:lvl7pPr>
      <a:lvl8pPr marL="1371600" algn="ctr" rtl="0" eaLnBrk="1" fontAlgn="base" hangingPunct="1">
        <a:spcBef>
          <a:spcPct val="0"/>
        </a:spcBef>
        <a:spcAft>
          <a:spcPct val="0"/>
        </a:spcAft>
        <a:defRPr sz="4400">
          <a:solidFill>
            <a:schemeClr val="tx2"/>
          </a:solidFill>
          <a:latin typeface="Arial"/>
        </a:defRPr>
      </a:lvl8pPr>
      <a:lvl9pPr marL="1828800" algn="ctr" rtl="0" eaLnBrk="1" fontAlgn="base" hangingPunct="1">
        <a:spcBef>
          <a:spcPct val="0"/>
        </a:spcBef>
        <a:spcAft>
          <a:spcPct val="0"/>
        </a:spcAft>
        <a:defRPr sz="4400">
          <a:solidFill>
            <a:schemeClr val="tx2"/>
          </a:solidFill>
          <a:latin typeface="Arial"/>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wmf"/></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6000" y="974785"/>
            <a:ext cx="7112000" cy="1748946"/>
          </a:xfrm>
        </p:spPr>
        <p:txBody>
          <a:bodyPr/>
          <a:lstStyle/>
          <a:p>
            <a:r>
              <a:rPr lang="en-US" smtClean="0"/>
              <a:t>Federal Defend Trade Secrets Act (DTSA) </a:t>
            </a:r>
            <a:endParaRPr lang="en-US"/>
          </a:p>
        </p:txBody>
      </p:sp>
      <p:pic>
        <p:nvPicPr>
          <p:cNvPr id="6" name="Picture 8" descr="pe01476_"/>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857612" y="3275226"/>
            <a:ext cx="2268071" cy="2252870"/>
          </a:xfrm>
          <a:prstGeom prst="rect">
            <a:avLst/>
          </a:prstGeom>
        </p:spPr>
      </p:pic>
      <p:pic>
        <p:nvPicPr>
          <p:cNvPr id="24602" name="Picture 26"/>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934311" y="4415260"/>
            <a:ext cx="3787775"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566660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t>DTSA - </a:t>
            </a:r>
            <a:r>
              <a:rPr lang="en-US" sz="3200" smtClean="0">
                <a:solidFill>
                  <a:srgbClr val="FF0000"/>
                </a:solidFill>
              </a:rPr>
              <a:t>Seizure</a:t>
            </a:r>
            <a:endParaRPr lang="en-US" sz="3200">
              <a:solidFill>
                <a:srgbClr val="FF0000"/>
              </a:solidFill>
            </a:endParaRPr>
          </a:p>
        </p:txBody>
      </p:sp>
      <p:sp>
        <p:nvSpPr>
          <p:cNvPr id="3" name="Content Placeholder 2"/>
          <p:cNvSpPr>
            <a:spLocks noGrp="1"/>
          </p:cNvSpPr>
          <p:nvPr>
            <p:ph sz="half" idx="1"/>
          </p:nvPr>
        </p:nvSpPr>
        <p:spPr>
          <a:xfrm>
            <a:off x="104588" y="927847"/>
            <a:ext cx="7614023" cy="4906963"/>
          </a:xfrm>
        </p:spPr>
        <p:txBody>
          <a:bodyPr/>
          <a:lstStyle/>
          <a:p>
            <a:pPr marL="2286000" indent="-457200" defTabSz="839788">
              <a:buAutoNum type="alphaUcParenBoth" startAt="27"/>
              <a:tabLst>
                <a:tab pos="2519363" algn="l"/>
              </a:tabLst>
            </a:pPr>
            <a:r>
              <a:rPr lang="en-US" sz="1800" smtClean="0">
                <a:solidFill>
                  <a:srgbClr val="FF0000"/>
                </a:solidFill>
              </a:rPr>
              <a:t>misappropriated </a:t>
            </a:r>
            <a:r>
              <a:rPr lang="en-US" sz="1800">
                <a:solidFill>
                  <a:srgbClr val="FF0000"/>
                </a:solidFill>
              </a:rPr>
              <a:t>the trade secret </a:t>
            </a:r>
            <a:r>
              <a:rPr lang="en-US" sz="1800" i="1">
                <a:solidFill>
                  <a:srgbClr val="FF0000"/>
                </a:solidFill>
              </a:rPr>
              <a:t>of the applicant</a:t>
            </a:r>
            <a:r>
              <a:rPr lang="en-US" sz="1800">
                <a:solidFill>
                  <a:srgbClr val="FF0000"/>
                </a:solidFill>
              </a:rPr>
              <a:t> by </a:t>
            </a:r>
            <a:r>
              <a:rPr lang="en-US" sz="1800" i="1">
                <a:solidFill>
                  <a:srgbClr val="FF0000"/>
                </a:solidFill>
              </a:rPr>
              <a:t>improper means</a:t>
            </a:r>
            <a:r>
              <a:rPr lang="en-US" sz="1800">
                <a:solidFill>
                  <a:srgbClr val="FF0000"/>
                </a:solidFill>
              </a:rPr>
              <a:t>; </a:t>
            </a:r>
            <a:r>
              <a:rPr lang="en-US" sz="1800" i="1" smtClean="0">
                <a:solidFill>
                  <a:srgbClr val="FF0000"/>
                </a:solidFill>
              </a:rPr>
              <a:t>or</a:t>
            </a:r>
          </a:p>
          <a:p>
            <a:pPr marL="2286000" indent="-457200">
              <a:buAutoNum type="alphaUcParenBoth" startAt="27"/>
              <a:tabLst>
                <a:tab pos="2519363" algn="l"/>
              </a:tabLst>
            </a:pPr>
            <a:r>
              <a:rPr lang="en-US" sz="1800"/>
              <a:t> </a:t>
            </a:r>
            <a:r>
              <a:rPr lang="en-US" sz="1800" smtClean="0">
                <a:solidFill>
                  <a:srgbClr val="FF0000"/>
                </a:solidFill>
              </a:rPr>
              <a:t>conspired </a:t>
            </a:r>
            <a:r>
              <a:rPr lang="en-US" sz="1800">
                <a:solidFill>
                  <a:srgbClr val="FF0000"/>
                </a:solidFill>
              </a:rPr>
              <a:t>to </a:t>
            </a:r>
            <a:r>
              <a:rPr lang="en-US" sz="1800" i="1">
                <a:solidFill>
                  <a:srgbClr val="FF0000"/>
                </a:solidFill>
              </a:rPr>
              <a:t>use improper means</a:t>
            </a:r>
            <a:r>
              <a:rPr lang="en-US" sz="1800">
                <a:solidFill>
                  <a:srgbClr val="FF0000"/>
                </a:solidFill>
              </a:rPr>
              <a:t> to misappropriate the trade </a:t>
            </a:r>
            <a:r>
              <a:rPr lang="en-US" sz="1800" smtClean="0">
                <a:solidFill>
                  <a:srgbClr val="FF0000"/>
                </a:solidFill>
              </a:rPr>
              <a:t>secret of the applicant;</a:t>
            </a:r>
            <a:endParaRPr lang="en-US" sz="1800">
              <a:solidFill>
                <a:srgbClr val="FF0000"/>
              </a:solidFill>
            </a:endParaRPr>
          </a:p>
          <a:p>
            <a:pPr marL="1371600" indent="-457200" defTabSz="166688">
              <a:buAutoNum type="romanUcParenBoth" startAt="5"/>
            </a:pPr>
            <a:r>
              <a:rPr lang="en-US" sz="1800" smtClean="0"/>
              <a:t>the </a:t>
            </a:r>
            <a:r>
              <a:rPr lang="en-US" sz="1800"/>
              <a:t>person against whom seizure would be ordered </a:t>
            </a:r>
            <a:r>
              <a:rPr lang="en-US" sz="1800">
                <a:solidFill>
                  <a:srgbClr val="FF0000"/>
                </a:solidFill>
              </a:rPr>
              <a:t>has actual possession </a:t>
            </a:r>
            <a:r>
              <a:rPr lang="en-US" sz="1800" smtClean="0"/>
              <a:t>of—</a:t>
            </a:r>
          </a:p>
          <a:p>
            <a:pPr marL="1828800" indent="-457200">
              <a:buNone/>
              <a:tabLst>
                <a:tab pos="2062163" algn="l"/>
              </a:tabLst>
            </a:pPr>
            <a:r>
              <a:rPr lang="en-US" sz="1800"/>
              <a:t>(</a:t>
            </a:r>
            <a:r>
              <a:rPr lang="en-US" sz="1800" smtClean="0"/>
              <a:t>aa)		the </a:t>
            </a:r>
            <a:r>
              <a:rPr lang="en-US" sz="1800">
                <a:solidFill>
                  <a:srgbClr val="FF0000"/>
                </a:solidFill>
              </a:rPr>
              <a:t>trade secret; </a:t>
            </a:r>
            <a:r>
              <a:rPr lang="en-US" sz="1800"/>
              <a:t>and</a:t>
            </a:r>
          </a:p>
          <a:p>
            <a:pPr marL="1828800" indent="-457200">
              <a:buNone/>
              <a:tabLst>
                <a:tab pos="2062163" algn="l"/>
              </a:tabLst>
            </a:pPr>
            <a:r>
              <a:rPr lang="en-US" sz="1800"/>
              <a:t>(</a:t>
            </a:r>
            <a:r>
              <a:rPr lang="en-US" sz="1800" smtClean="0"/>
              <a:t>bb)		</a:t>
            </a:r>
            <a:r>
              <a:rPr lang="en-US" sz="1800" smtClean="0">
                <a:solidFill>
                  <a:srgbClr val="FF0000"/>
                </a:solidFill>
              </a:rPr>
              <a:t>any </a:t>
            </a:r>
            <a:r>
              <a:rPr lang="en-US" sz="1800">
                <a:solidFill>
                  <a:srgbClr val="FF0000"/>
                </a:solidFill>
              </a:rPr>
              <a:t>property to be seized</a:t>
            </a:r>
            <a:r>
              <a:rPr lang="en-US" sz="1800"/>
              <a:t>;</a:t>
            </a:r>
          </a:p>
          <a:p>
            <a:pPr marL="0" indent="914400">
              <a:buNone/>
            </a:pPr>
            <a:r>
              <a:rPr lang="en-US" sz="1800" smtClean="0"/>
              <a:t>(VI)  the </a:t>
            </a:r>
            <a:r>
              <a:rPr lang="en-US" sz="1800"/>
              <a:t>application </a:t>
            </a:r>
            <a:r>
              <a:rPr lang="en-US" sz="1800">
                <a:solidFill>
                  <a:srgbClr val="FF0000"/>
                </a:solidFill>
              </a:rPr>
              <a:t>describes with reasonable particularity the </a:t>
            </a:r>
            <a:r>
              <a:rPr lang="en-US" sz="1800" smtClean="0">
                <a:solidFill>
                  <a:srgbClr val="FF0000"/>
                </a:solidFill>
              </a:rPr>
              <a:t>	matter </a:t>
            </a:r>
            <a:r>
              <a:rPr lang="en-US" sz="1800">
                <a:solidFill>
                  <a:srgbClr val="FF0000"/>
                </a:solidFill>
              </a:rPr>
              <a:t>to be seized</a:t>
            </a:r>
            <a:r>
              <a:rPr lang="en-US" sz="1800"/>
              <a:t> and</a:t>
            </a:r>
            <a:r>
              <a:rPr lang="en-US" sz="1800" smtClean="0"/>
              <a:t>, to the </a:t>
            </a:r>
            <a:r>
              <a:rPr lang="en-US" sz="1800"/>
              <a:t>extent reasonable under the </a:t>
            </a:r>
            <a:r>
              <a:rPr lang="en-US" sz="1800" smtClean="0"/>
              <a:t>	circumstances</a:t>
            </a:r>
            <a:r>
              <a:rPr lang="en-US" sz="1800"/>
              <a:t>, identifies the </a:t>
            </a:r>
            <a:r>
              <a:rPr lang="en-US" sz="1800">
                <a:solidFill>
                  <a:srgbClr val="FF0000"/>
                </a:solidFill>
              </a:rPr>
              <a:t>location</a:t>
            </a:r>
            <a:r>
              <a:rPr lang="en-US" sz="1800"/>
              <a:t> where the matter is </a:t>
            </a:r>
            <a:r>
              <a:rPr lang="en-US" sz="1800" smtClean="0"/>
              <a:t>to be 	seized; </a:t>
            </a:r>
          </a:p>
          <a:p>
            <a:pPr marL="0" indent="0">
              <a:buNone/>
            </a:pPr>
            <a:r>
              <a:rPr lang="en-US" sz="1800" smtClean="0"/>
              <a:t>	(VII)  the person against whom seizure would be ordered, or 	</a:t>
            </a:r>
            <a:r>
              <a:rPr lang="en-US" sz="1800" smtClean="0">
                <a:solidFill>
                  <a:srgbClr val="FF0000"/>
                </a:solidFill>
              </a:rPr>
              <a:t>persons acting in concert </a:t>
            </a:r>
            <a:r>
              <a:rPr lang="en-US" sz="1800" smtClean="0"/>
              <a:t>with such person, </a:t>
            </a:r>
            <a:r>
              <a:rPr lang="en-US" sz="1800" smtClean="0">
                <a:solidFill>
                  <a:srgbClr val="FF0000"/>
                </a:solidFill>
              </a:rPr>
              <a:t>would destroy, 	move, hide, or otherwise make such matter inaccessible to the 	court</a:t>
            </a:r>
            <a:r>
              <a:rPr lang="en-US" sz="1800" smtClean="0"/>
              <a:t>, if </a:t>
            </a:r>
            <a:r>
              <a:rPr lang="en-US" sz="1800" smtClean="0">
                <a:solidFill>
                  <a:srgbClr val="FF0000"/>
                </a:solidFill>
              </a:rPr>
              <a:t>the applicant were to proceed on notice to such person</a:t>
            </a:r>
            <a:r>
              <a:rPr lang="en-US" sz="1800" smtClean="0"/>
              <a:t>; 	</a:t>
            </a:r>
            <a:r>
              <a:rPr lang="en-US" sz="1800" b="1" i="1" smtClean="0">
                <a:solidFill>
                  <a:srgbClr val="FF0000"/>
                </a:solidFill>
                <a:effectLst>
                  <a:outerShdw blurRad="38100" dist="38100" dir="2700000" algn="tl">
                    <a:srgbClr val="000000">
                      <a:alpha val="43137"/>
                    </a:srgbClr>
                  </a:outerShdw>
                </a:effectLst>
              </a:rPr>
              <a:t>and</a:t>
            </a:r>
          </a:p>
          <a:p>
            <a:pPr marL="0" indent="0">
              <a:buNone/>
            </a:pPr>
            <a:r>
              <a:rPr lang="en-US" sz="1800" smtClean="0"/>
              <a:t>	(VIII)  the </a:t>
            </a:r>
            <a:r>
              <a:rPr lang="en-US" sz="1800">
                <a:solidFill>
                  <a:srgbClr val="FF0000"/>
                </a:solidFill>
              </a:rPr>
              <a:t>applicant has not publicized the requested seizure</a:t>
            </a:r>
            <a:r>
              <a:rPr lang="en-US" sz="1800" smtClean="0"/>
              <a:t>.</a:t>
            </a:r>
            <a:endParaRPr lang="en-US" sz="180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18611" y="1317205"/>
            <a:ext cx="3733160" cy="4191000"/>
          </a:xfrm>
        </p:spPr>
      </p:pic>
    </p:spTree>
    <p:extLst>
      <p:ext uri="{BB962C8B-B14F-4D97-AF65-F5344CB8AC3E}">
        <p14:creationId xmlns:p14="http://schemas.microsoft.com/office/powerpoint/2010/main" val="377762362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914141"/>
            <a:ext cx="10363200" cy="1362075"/>
          </a:xfrm>
        </p:spPr>
        <p:txBody>
          <a:bodyPr/>
          <a:lstStyle/>
          <a:p>
            <a:pPr algn="ctr"/>
            <a:r>
              <a:rPr lang="en-US"/>
              <a:t>Statute of Limitations </a:t>
            </a:r>
            <a:br>
              <a:rPr lang="en-US"/>
            </a:br>
            <a:r>
              <a:rPr lang="en-US"/>
              <a:t>(Retroactivity) </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230672-051F-4FE5-AA8B-1F3E521CD85B}" type="slidenum">
              <a:rPr lang="en-US" smtClean="0"/>
              <a:t>11</a:t>
            </a:fld>
            <a:endParaRPr lang="en-US"/>
          </a:p>
        </p:txBody>
      </p:sp>
    </p:spTree>
    <p:extLst>
      <p:ext uri="{BB962C8B-B14F-4D97-AF65-F5344CB8AC3E}">
        <p14:creationId xmlns:p14="http://schemas.microsoft.com/office/powerpoint/2010/main" val="212956462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0278" y="176871"/>
            <a:ext cx="10655300" cy="884177"/>
          </a:xfrm>
        </p:spPr>
        <p:txBody>
          <a:bodyPr/>
          <a:lstStyle/>
          <a:p>
            <a:r>
              <a:rPr lang="en-US" smtClean="0"/>
              <a:t>Statute of Limitations </a:t>
            </a:r>
            <a:br>
              <a:rPr lang="en-US" smtClean="0"/>
            </a:br>
            <a:r>
              <a:rPr lang="en-US" smtClean="0"/>
              <a:t>(Retroactivity) </a:t>
            </a:r>
            <a:endParaRPr lang="en-US"/>
          </a:p>
        </p:txBody>
      </p:sp>
      <p:sp>
        <p:nvSpPr>
          <p:cNvPr id="6" name="Content Placeholder 5"/>
          <p:cNvSpPr>
            <a:spLocks noGrp="1"/>
          </p:cNvSpPr>
          <p:nvPr>
            <p:ph sz="half" idx="1"/>
          </p:nvPr>
        </p:nvSpPr>
        <p:spPr>
          <a:xfrm>
            <a:off x="940279" y="1327391"/>
            <a:ext cx="5624424" cy="5086350"/>
          </a:xfrm>
        </p:spPr>
        <p:txBody>
          <a:bodyPr/>
          <a:lstStyle/>
          <a:p>
            <a:r>
              <a:rPr lang="en-US" sz="2400" smtClean="0"/>
              <a:t>18 USC § 1836 (d): </a:t>
            </a:r>
          </a:p>
          <a:p>
            <a:pPr marL="0" indent="0">
              <a:buNone/>
            </a:pPr>
            <a:r>
              <a:rPr lang="en-US" sz="2400" smtClean="0"/>
              <a:t>A </a:t>
            </a:r>
            <a:r>
              <a:rPr lang="en-US" sz="2400"/>
              <a:t>civil action under subsection (b) may not be commenced later than 3 years after the date on which the misappropriation with respect to which the action would relate is discovered or by the exercise of reasonable diligence should have been discovered. </a:t>
            </a:r>
            <a:r>
              <a:rPr lang="en-US" sz="2400" b="1" i="1">
                <a:solidFill>
                  <a:srgbClr val="FF0000"/>
                </a:solidFill>
              </a:rPr>
              <a:t>For purposes of this subsection,</a:t>
            </a:r>
            <a:r>
              <a:rPr lang="en-US" sz="2400" b="1" i="1">
                <a:solidFill>
                  <a:srgbClr val="00B0F0"/>
                </a:solidFill>
              </a:rPr>
              <a:t> </a:t>
            </a:r>
            <a:r>
              <a:rPr lang="en-US" sz="2400" b="1" i="1"/>
              <a:t>a continuing misappropriation constitutes a single claim of misappropriation.</a:t>
            </a:r>
          </a:p>
          <a:p>
            <a:endParaRPr lang="en-US"/>
          </a:p>
        </p:txBody>
      </p:sp>
      <p:pic>
        <p:nvPicPr>
          <p:cNvPr id="1071" name="Picture 4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658894" y="2055018"/>
            <a:ext cx="3063876" cy="314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Slide Number Placeholder 8"/>
          <p:cNvSpPr>
            <a:spLocks noGrp="1"/>
          </p:cNvSpPr>
          <p:nvPr>
            <p:ph type="sldNum" sz="quarter" idx="10"/>
          </p:nvPr>
        </p:nvSpPr>
        <p:spPr/>
        <p:txBody>
          <a:bodyPr/>
          <a:lstStyle/>
          <a:p>
            <a:pPr>
              <a:defRPr/>
            </a:pPr>
            <a:fld id="{B6C7CE52-3C84-485B-A21F-E4D0B3AFAAB1}" type="slidenum">
              <a:rPr lang="en-US" smtClean="0"/>
              <a:pPr>
                <a:defRPr/>
              </a:pPr>
              <a:t>12</a:t>
            </a:fld>
            <a:endParaRPr lang="en-US"/>
          </a:p>
        </p:txBody>
      </p:sp>
      <p:sp>
        <p:nvSpPr>
          <p:cNvPr id="2" name="Content Placeholder 1"/>
          <p:cNvSpPr>
            <a:spLocks noGrp="1"/>
          </p:cNvSpPr>
          <p:nvPr>
            <p:ph sz="half" idx="2"/>
          </p:nvPr>
        </p:nvSpPr>
        <p:spPr/>
        <p:txBody>
          <a:bodyPr/>
          <a:lstStyle/>
          <a:p>
            <a:endParaRPr lang="en-US"/>
          </a:p>
        </p:txBody>
      </p:sp>
    </p:spTree>
    <p:extLst>
      <p:ext uri="{BB962C8B-B14F-4D97-AF65-F5344CB8AC3E}">
        <p14:creationId xmlns:p14="http://schemas.microsoft.com/office/powerpoint/2010/main" val="405838724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8804" y="143933"/>
            <a:ext cx="10452100" cy="5087327"/>
          </a:xfrm>
        </p:spPr>
        <p:txBody>
          <a:bodyPr/>
          <a:lstStyle/>
          <a:p>
            <a:pPr marL="0" indent="0" algn="ctr">
              <a:buNone/>
            </a:pPr>
            <a:r>
              <a:rPr lang="en-US" sz="2400" smtClean="0">
                <a:solidFill>
                  <a:schemeClr val="tx1"/>
                </a:solidFill>
              </a:rPr>
              <a:t>CASES Dealing with </a:t>
            </a:r>
            <a:r>
              <a:rPr lang="en-US" sz="2400" b="1" i="1" smtClean="0">
                <a:solidFill>
                  <a:srgbClr val="FF0000"/>
                </a:solidFill>
              </a:rPr>
              <a:t>“Retroactivity”:</a:t>
            </a:r>
            <a:r>
              <a:rPr lang="en-US" sz="2400" smtClean="0"/>
              <a:t> </a:t>
            </a:r>
          </a:p>
          <a:p>
            <a:pPr marL="0" indent="0">
              <a:buNone/>
            </a:pPr>
            <a:r>
              <a:rPr lang="en-US" sz="2000" b="1" i="1" u="sng">
                <a:solidFill>
                  <a:srgbClr val="FF0000"/>
                </a:solidFill>
              </a:rPr>
              <a:t>Statute of Limitations:</a:t>
            </a:r>
            <a:r>
              <a:rPr lang="en-US" sz="2000" b="1" i="1">
                <a:solidFill>
                  <a:srgbClr val="FF0000"/>
                </a:solidFill>
              </a:rPr>
              <a:t> </a:t>
            </a:r>
          </a:p>
          <a:p>
            <a:r>
              <a:rPr lang="en-US" sz="2000" b="1" i="1">
                <a:solidFill>
                  <a:srgbClr val="FF0000"/>
                </a:solidFill>
              </a:rPr>
              <a:t>Adams Arms, LLC </a:t>
            </a:r>
            <a:r>
              <a:rPr lang="en-US" sz="2000" b="1" i="1" smtClean="0">
                <a:solidFill>
                  <a:srgbClr val="FF0000"/>
                </a:solidFill>
              </a:rPr>
              <a:t>v </a:t>
            </a:r>
            <a:r>
              <a:rPr lang="en-US" sz="2000" b="1" i="1">
                <a:solidFill>
                  <a:srgbClr val="FF0000"/>
                </a:solidFill>
              </a:rPr>
              <a:t>Unified Weapon Systems, Inc.</a:t>
            </a:r>
            <a:r>
              <a:rPr lang="en-US" sz="1700" i="1">
                <a:solidFill>
                  <a:srgbClr val="FF0000"/>
                </a:solidFill>
              </a:rPr>
              <a:t>, </a:t>
            </a:r>
            <a:r>
              <a:rPr lang="en-US" sz="1700" i="1" smtClean="0">
                <a:solidFill>
                  <a:srgbClr val="FF0000"/>
                </a:solidFill>
              </a:rPr>
              <a:t>2016 WL 5391394 (MD Fla. 9/27/16</a:t>
            </a:r>
            <a:r>
              <a:rPr lang="en-US" sz="1700" i="1">
                <a:solidFill>
                  <a:srgbClr val="FF0000"/>
                </a:solidFill>
              </a:rPr>
              <a:t>)</a:t>
            </a:r>
          </a:p>
          <a:p>
            <a:pPr marL="0" indent="0">
              <a:buNone/>
            </a:pPr>
            <a:r>
              <a:rPr lang="en-US" sz="1700" smtClean="0">
                <a:solidFill>
                  <a:schemeClr val="tx2"/>
                </a:solidFill>
              </a:rPr>
              <a:t>Continued </a:t>
            </a:r>
            <a:r>
              <a:rPr lang="en-US" sz="1700" b="1" i="1">
                <a:solidFill>
                  <a:schemeClr val="tx2"/>
                </a:solidFill>
              </a:rPr>
              <a:t>use</a:t>
            </a:r>
            <a:r>
              <a:rPr lang="en-US" sz="1700">
                <a:solidFill>
                  <a:schemeClr val="tx2"/>
                </a:solidFill>
              </a:rPr>
              <a:t> or </a:t>
            </a:r>
            <a:r>
              <a:rPr lang="en-US" sz="1700" b="1" i="1">
                <a:solidFill>
                  <a:schemeClr val="tx2"/>
                </a:solidFill>
              </a:rPr>
              <a:t>disclosure</a:t>
            </a:r>
            <a:r>
              <a:rPr lang="en-US" sz="1700">
                <a:solidFill>
                  <a:schemeClr val="tx2"/>
                </a:solidFill>
              </a:rPr>
              <a:t> </a:t>
            </a:r>
            <a:r>
              <a:rPr lang="en-US" sz="1700" smtClean="0">
                <a:solidFill>
                  <a:schemeClr val="tx2"/>
                </a:solidFill>
              </a:rPr>
              <a:t>of trade secret after May 11, 2016 still actionable, even though misappropriation occurred prior to May 11, 2016. </a:t>
            </a:r>
          </a:p>
          <a:p>
            <a:pPr lvl="1"/>
            <a:r>
              <a:rPr lang="en-US" sz="1600" smtClean="0"/>
              <a:t>“As [Plaintiff] </a:t>
            </a:r>
            <a:r>
              <a:rPr lang="en-US" sz="1600"/>
              <a:t>points out, while Subsection 1836(d) states that a continuing misappropriation constitutes a single claim, it does so only "for purposes of this subsection." That subsection addresses only when a claim accrues for statute of limitations purposes, and it does not purport to address the issue in this case: whether an owner may recover under DTSA when the misappropriation occurs both before and after the effective date, assuming the entire misappropriation is within the 3-year limitations period</a:t>
            </a:r>
            <a:r>
              <a:rPr lang="en-US" sz="1600" smtClean="0"/>
              <a:t>.” </a:t>
            </a:r>
          </a:p>
          <a:p>
            <a:r>
              <a:rPr lang="en-US" sz="1800" smtClean="0"/>
              <a:t>Notes to DTSA:</a:t>
            </a:r>
          </a:p>
          <a:p>
            <a:pPr lvl="1"/>
            <a:r>
              <a:rPr lang="en-US" sz="1800"/>
              <a:t>Pub. L. 114–153, § 2(e), May 11, 2016, 130 Stat. 381, provided that: </a:t>
            </a:r>
          </a:p>
          <a:p>
            <a:pPr marL="457200" lvl="1" indent="0">
              <a:buNone/>
            </a:pPr>
            <a:r>
              <a:rPr lang="en-US" sz="1800" smtClean="0"/>
              <a:t>“The </a:t>
            </a:r>
            <a:r>
              <a:rPr lang="en-US" sz="1800"/>
              <a:t>amendments made by this section [amending this section and sections 1836 and 1839 of this title] shall apply with respect to </a:t>
            </a:r>
            <a:r>
              <a:rPr lang="en-US" sz="1800" b="1" i="1">
                <a:solidFill>
                  <a:srgbClr val="FF0000"/>
                </a:solidFill>
              </a:rPr>
              <a:t>any</a:t>
            </a:r>
            <a:r>
              <a:rPr lang="en-US" sz="1800"/>
              <a:t> misappropriation of a trade secret (as defined in section 1839 of title 18, United States Code, as amended by this section) for which </a:t>
            </a:r>
            <a:r>
              <a:rPr lang="en-US" sz="1800" b="1" i="1">
                <a:solidFill>
                  <a:srgbClr val="FF0000"/>
                </a:solidFill>
              </a:rPr>
              <a:t>any act occurs on or after the date of the enactment of this Act</a:t>
            </a:r>
            <a:r>
              <a:rPr lang="en-US" sz="1800"/>
              <a:t> [May 11, 2016</a:t>
            </a:r>
            <a:r>
              <a:rPr lang="en-US" sz="1800" smtClean="0"/>
              <a:t>].”</a:t>
            </a:r>
            <a:endParaRPr lang="en-US" sz="1800"/>
          </a:p>
          <a:p>
            <a:pPr lvl="1"/>
            <a:r>
              <a:rPr lang="en-US" sz="1800" smtClean="0"/>
              <a:t>“…[T]his </a:t>
            </a:r>
            <a:r>
              <a:rPr lang="en-US" sz="1800"/>
              <a:t>language suggests that when an "act" occurs after the effective date, a </a:t>
            </a:r>
            <a:r>
              <a:rPr lang="en-US" sz="1800" i="1"/>
              <a:t>partial recovery</a:t>
            </a:r>
            <a:r>
              <a:rPr lang="en-US" sz="1800"/>
              <a:t> is available on a misappropriation claim. Supporting this interpretation, the Court notes that Congress </a:t>
            </a:r>
            <a:r>
              <a:rPr lang="en-US" sz="1800">
                <a:solidFill>
                  <a:srgbClr val="FF0000"/>
                </a:solidFill>
              </a:rPr>
              <a:t>omitted</a:t>
            </a:r>
            <a:r>
              <a:rPr lang="en-US" sz="1800"/>
              <a:t> from DTSA the following language from Section 11 of the </a:t>
            </a:r>
            <a:r>
              <a:rPr lang="en-US" sz="1800" b="1">
                <a:solidFill>
                  <a:srgbClr val="FF0000"/>
                </a:solidFill>
              </a:rPr>
              <a:t>UTSA</a:t>
            </a:r>
            <a:r>
              <a:rPr lang="en-US" sz="1800"/>
              <a:t>: </a:t>
            </a:r>
            <a:r>
              <a:rPr lang="en-US" sz="1600"/>
              <a:t>"With respect to a continuing misappropriation that began prior to the effective date, the [Act] also does not apply to the continuing misappropriation that occurs after the effective date</a:t>
            </a:r>
            <a:r>
              <a:rPr lang="en-US" sz="1600" smtClean="0"/>
              <a:t>."</a:t>
            </a:r>
            <a:endParaRPr lang="en-US" sz="1000" smtClean="0"/>
          </a:p>
          <a:p>
            <a:pPr lvl="1"/>
            <a:endParaRPr lang="en-US" sz="1400" smtClean="0"/>
          </a:p>
        </p:txBody>
      </p:sp>
      <p:sp>
        <p:nvSpPr>
          <p:cNvPr id="2" name="Slide Number Placeholder 1"/>
          <p:cNvSpPr>
            <a:spLocks noGrp="1"/>
          </p:cNvSpPr>
          <p:nvPr>
            <p:ph type="sldNum" sz="quarter" idx="4294967295"/>
          </p:nvPr>
        </p:nvSpPr>
        <p:spPr>
          <a:xfrm>
            <a:off x="4673600" y="6477000"/>
            <a:ext cx="2844800" cy="304800"/>
          </a:xfrm>
        </p:spPr>
        <p:txBody>
          <a:bodyPr/>
          <a:lstStyle/>
          <a:p>
            <a:fld id="{36C062E2-929C-477B-99DB-FB3F87080E15}" type="slidenum">
              <a:rPr lang="en-US" smtClean="0"/>
              <a:t>13</a:t>
            </a:fld>
            <a:endParaRPr lang="en-US"/>
          </a:p>
        </p:txBody>
      </p:sp>
    </p:spTree>
    <p:extLst>
      <p:ext uri="{BB962C8B-B14F-4D97-AF65-F5344CB8AC3E}">
        <p14:creationId xmlns:p14="http://schemas.microsoft.com/office/powerpoint/2010/main" val="273883025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Statute of Limitations </a:t>
            </a:r>
            <a:br>
              <a:rPr lang="en-US" smtClean="0"/>
            </a:br>
            <a:r>
              <a:rPr lang="en-US" sz="3200" smtClean="0"/>
              <a:t>(Retroactivity)</a:t>
            </a:r>
            <a:endParaRPr lang="en-US" sz="3200"/>
          </a:p>
        </p:txBody>
      </p:sp>
      <p:sp>
        <p:nvSpPr>
          <p:cNvPr id="3" name="Text Placeholder 2"/>
          <p:cNvSpPr>
            <a:spLocks noGrp="1"/>
          </p:cNvSpPr>
          <p:nvPr>
            <p:ph type="body" idx="1"/>
          </p:nvPr>
        </p:nvSpPr>
        <p:spPr/>
        <p:txBody>
          <a:bodyPr/>
          <a:lstStyle/>
          <a:p>
            <a:r>
              <a:rPr lang="en-US" smtClean="0"/>
              <a:t>Compare </a:t>
            </a:r>
            <a:r>
              <a:rPr lang="en-US" smtClean="0">
                <a:solidFill>
                  <a:srgbClr val="FF0000"/>
                </a:solidFill>
              </a:rPr>
              <a:t>MO. UTSA</a:t>
            </a:r>
            <a:r>
              <a:rPr lang="en-US" smtClean="0"/>
              <a:t>: </a:t>
            </a:r>
            <a:endParaRPr lang="en-US"/>
          </a:p>
        </p:txBody>
      </p:sp>
      <p:sp>
        <p:nvSpPr>
          <p:cNvPr id="4" name="Content Placeholder 3"/>
          <p:cNvSpPr>
            <a:spLocks noGrp="1"/>
          </p:cNvSpPr>
          <p:nvPr>
            <p:ph sz="half" idx="2"/>
          </p:nvPr>
        </p:nvSpPr>
        <p:spPr/>
        <p:txBody>
          <a:bodyPr/>
          <a:lstStyle/>
          <a:p>
            <a:r>
              <a:rPr lang="en-US" u="sng" smtClean="0"/>
              <a:t>BP </a:t>
            </a:r>
            <a:r>
              <a:rPr lang="en-US" u="sng"/>
              <a:t>Chemicals Ltd. v. Jiangsu Sopo Corp.</a:t>
            </a:r>
            <a:r>
              <a:rPr lang="en-US"/>
              <a:t>, 429 F. Supp. 2d 1179, 1190 (E.D. Mo. 2006) (rejecting continuing violation theory because "[t]he [Missouri </a:t>
            </a:r>
            <a:r>
              <a:rPr lang="en-US">
                <a:solidFill>
                  <a:srgbClr val="FF0000"/>
                </a:solidFill>
              </a:rPr>
              <a:t>UTSA</a:t>
            </a:r>
            <a:r>
              <a:rPr lang="en-US"/>
              <a:t>] specifically states that if a misappropriation began before the effective date, the Act cannot apply to continuing misappropriation that occurs after that date"), </a:t>
            </a:r>
            <a:r>
              <a:rPr lang="en-US" smtClean="0"/>
              <a:t> </a:t>
            </a:r>
            <a:endParaRPr lang="en-US"/>
          </a:p>
        </p:txBody>
      </p:sp>
      <p:sp>
        <p:nvSpPr>
          <p:cNvPr id="5" name="Text Placeholder 4"/>
          <p:cNvSpPr>
            <a:spLocks noGrp="1"/>
          </p:cNvSpPr>
          <p:nvPr>
            <p:ph type="body" sz="quarter" idx="3"/>
          </p:nvPr>
        </p:nvSpPr>
        <p:spPr/>
        <p:txBody>
          <a:bodyPr/>
          <a:lstStyle/>
          <a:p>
            <a:r>
              <a:rPr lang="en-US" u="sng" smtClean="0"/>
              <a:t>With, </a:t>
            </a:r>
            <a:r>
              <a:rPr lang="en-US" u="sng" smtClean="0">
                <a:solidFill>
                  <a:srgbClr val="FF0000"/>
                </a:solidFill>
              </a:rPr>
              <a:t>CA UTSA</a:t>
            </a:r>
            <a:endParaRPr lang="en-US">
              <a:solidFill>
                <a:srgbClr val="FF0000"/>
              </a:solidFill>
            </a:endParaRPr>
          </a:p>
        </p:txBody>
      </p:sp>
      <p:sp>
        <p:nvSpPr>
          <p:cNvPr id="6" name="Content Placeholder 5"/>
          <p:cNvSpPr>
            <a:spLocks noGrp="1"/>
          </p:cNvSpPr>
          <p:nvPr>
            <p:ph sz="quarter" idx="4"/>
          </p:nvPr>
        </p:nvSpPr>
        <p:spPr/>
        <p:txBody>
          <a:bodyPr/>
          <a:lstStyle/>
          <a:p>
            <a:r>
              <a:rPr lang="en-US"/>
              <a:t>Cal. Civ. Code § 3426.10 (specifying that, if a continuing misappropriation commenced prior to effective date, the act applies to the part of the misappropriation occurring after the effective date).</a:t>
            </a:r>
          </a:p>
        </p:txBody>
      </p:sp>
      <p:pic>
        <p:nvPicPr>
          <p:cNvPr id="2093" name="Picture 4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042280" y="4742527"/>
            <a:ext cx="2854836" cy="1828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Slide Number Placeholder 7"/>
          <p:cNvSpPr>
            <a:spLocks noGrp="1"/>
          </p:cNvSpPr>
          <p:nvPr>
            <p:ph type="sldNum" sz="quarter" idx="10"/>
          </p:nvPr>
        </p:nvSpPr>
        <p:spPr/>
        <p:txBody>
          <a:bodyPr/>
          <a:lstStyle/>
          <a:p>
            <a:fld id="{E4230672-051F-4FE5-AA8B-1F3E521CD85B}" type="slidenum">
              <a:rPr lang="en-US" smtClean="0"/>
              <a:t>14</a:t>
            </a:fld>
            <a:endParaRPr lang="en-US"/>
          </a:p>
        </p:txBody>
      </p:sp>
    </p:spTree>
    <p:extLst>
      <p:ext uri="{BB962C8B-B14F-4D97-AF65-F5344CB8AC3E}">
        <p14:creationId xmlns:p14="http://schemas.microsoft.com/office/powerpoint/2010/main" val="165877828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8804" y="143933"/>
            <a:ext cx="10452100" cy="5087327"/>
          </a:xfrm>
        </p:spPr>
        <p:txBody>
          <a:bodyPr/>
          <a:lstStyle/>
          <a:p>
            <a:pPr marL="0" indent="0" algn="ctr">
              <a:buNone/>
            </a:pPr>
            <a:r>
              <a:rPr lang="en-US" sz="2400" smtClean="0">
                <a:solidFill>
                  <a:schemeClr val="tx1"/>
                </a:solidFill>
              </a:rPr>
              <a:t>CASES Dealing with </a:t>
            </a:r>
            <a:r>
              <a:rPr lang="en-US" sz="2400" b="1" i="1" smtClean="0">
                <a:solidFill>
                  <a:srgbClr val="FF0000"/>
                </a:solidFill>
              </a:rPr>
              <a:t>Retroactivity </a:t>
            </a:r>
            <a:r>
              <a:rPr lang="en-US" sz="1800" b="1" i="1" smtClean="0">
                <a:solidFill>
                  <a:schemeClr val="tx1"/>
                </a:solidFill>
              </a:rPr>
              <a:t>(cont.)</a:t>
            </a:r>
            <a:r>
              <a:rPr lang="en-US" sz="1800" smtClean="0">
                <a:solidFill>
                  <a:schemeClr val="tx1"/>
                </a:solidFill>
              </a:rPr>
              <a:t> </a:t>
            </a:r>
          </a:p>
          <a:p>
            <a:r>
              <a:rPr lang="en-US" sz="2000" b="1" i="1" smtClean="0">
                <a:solidFill>
                  <a:srgbClr val="FF0000"/>
                </a:solidFill>
              </a:rPr>
              <a:t>Syntel </a:t>
            </a:r>
            <a:r>
              <a:rPr lang="en-US" sz="2000" b="1" i="1">
                <a:solidFill>
                  <a:srgbClr val="FF0000"/>
                </a:solidFill>
              </a:rPr>
              <a:t>Sterling Best Shores Mauritius Ltd v. Trizetto Group, Inc., </a:t>
            </a:r>
            <a:r>
              <a:rPr lang="en-US" sz="2000" b="1" i="1" smtClean="0">
                <a:solidFill>
                  <a:srgbClr val="FF0000"/>
                </a:solidFill>
              </a:rPr>
              <a:t>2016 WL 5338550  </a:t>
            </a:r>
            <a:r>
              <a:rPr lang="en-US" sz="2000" b="1" i="1">
                <a:solidFill>
                  <a:srgbClr val="FF0000"/>
                </a:solidFill>
              </a:rPr>
              <a:t>(S.D.N.Y. Sept. 23, 2016) </a:t>
            </a:r>
            <a:endParaRPr lang="en-US" sz="2000" b="1" i="1" smtClean="0">
              <a:solidFill>
                <a:srgbClr val="FF0000"/>
              </a:solidFill>
            </a:endParaRPr>
          </a:p>
          <a:p>
            <a:pPr lvl="1"/>
            <a:r>
              <a:rPr lang="en-US" sz="1800" smtClean="0">
                <a:solidFill>
                  <a:schemeClr val="tx1"/>
                </a:solidFill>
              </a:rPr>
              <a:t>The Southern </a:t>
            </a:r>
            <a:r>
              <a:rPr lang="en-US" sz="1800">
                <a:solidFill>
                  <a:schemeClr val="tx1"/>
                </a:solidFill>
              </a:rPr>
              <a:t>District of New York refused to dismiss the defendants’ counterclaims of trade secret misappropriation under the DTSA, because even though the initial acts of alleged misappropriation took place before the enactment of the DTSA, the plaintiff continued its alleged wrongful </a:t>
            </a:r>
            <a:r>
              <a:rPr lang="en-US" sz="1800" b="1" i="1">
                <a:solidFill>
                  <a:schemeClr val="tx1"/>
                </a:solidFill>
              </a:rPr>
              <a:t>use</a:t>
            </a:r>
            <a:r>
              <a:rPr lang="en-US" sz="1800">
                <a:solidFill>
                  <a:schemeClr val="tx1"/>
                </a:solidFill>
              </a:rPr>
              <a:t> of the defendant’s intellectual property after the date of the DTSA’s </a:t>
            </a:r>
            <a:r>
              <a:rPr lang="en-US" sz="1800" smtClean="0">
                <a:solidFill>
                  <a:schemeClr val="tx1"/>
                </a:solidFill>
              </a:rPr>
              <a:t>enactment. </a:t>
            </a:r>
          </a:p>
          <a:p>
            <a:r>
              <a:rPr lang="en-US" sz="2200" b="1" i="1" smtClean="0">
                <a:solidFill>
                  <a:srgbClr val="FF0000"/>
                </a:solidFill>
              </a:rPr>
              <a:t>Brand Energy &amp; Infrastructure Servs., Inc. v. Irex Contracting Grp., </a:t>
            </a:r>
          </a:p>
          <a:p>
            <a:pPr marL="0" indent="0">
              <a:buNone/>
            </a:pPr>
            <a:r>
              <a:rPr lang="en-US" sz="2200" b="1" i="1" smtClean="0">
                <a:solidFill>
                  <a:srgbClr val="FF0000"/>
                </a:solidFill>
              </a:rPr>
              <a:t>2017 WL 1105648 (E.D. Pa. Mar. 23, 2017)</a:t>
            </a:r>
          </a:p>
          <a:p>
            <a:pPr lvl="1"/>
            <a:r>
              <a:rPr lang="en-US" sz="1800" smtClean="0">
                <a:solidFill>
                  <a:schemeClr val="tx1"/>
                </a:solidFill>
              </a:rPr>
              <a:t>Court denied Defendants’ Motion to Dismiss DTSA claims on the same basis as rationale set forth in </a:t>
            </a:r>
            <a:r>
              <a:rPr lang="en-US" sz="1800" i="1" smtClean="0">
                <a:solidFill>
                  <a:schemeClr val="tx1"/>
                </a:solidFill>
              </a:rPr>
              <a:t>Adams Arms </a:t>
            </a:r>
            <a:r>
              <a:rPr lang="en-US" sz="1800" smtClean="0">
                <a:solidFill>
                  <a:schemeClr val="tx1"/>
                </a:solidFill>
              </a:rPr>
              <a:t>and </a:t>
            </a:r>
            <a:r>
              <a:rPr lang="en-US" sz="1800" i="1" smtClean="0">
                <a:solidFill>
                  <a:schemeClr val="tx1"/>
                </a:solidFill>
              </a:rPr>
              <a:t>Syntel Sterling.  </a:t>
            </a:r>
            <a:r>
              <a:rPr lang="en-US" sz="1800" smtClean="0">
                <a:solidFill>
                  <a:schemeClr val="tx1"/>
                </a:solidFill>
              </a:rPr>
              <a:t>Even though acquisition of trade secrets occurred prior to enactment of DTSA, continued “misappropriation” (i.e. use and disclosure) of trade secrets after enactment of DTSA stated a cause of action.  </a:t>
            </a:r>
            <a:endParaRPr lang="en-US" sz="1800" i="1" smtClean="0">
              <a:solidFill>
                <a:schemeClr val="tx1"/>
              </a:solidFill>
            </a:endParaRPr>
          </a:p>
          <a:p>
            <a:pPr marL="0" indent="0">
              <a:buNone/>
            </a:pPr>
            <a:endParaRPr lang="en-US" sz="1700" b="1" i="1" u="sng">
              <a:solidFill>
                <a:srgbClr val="FF0000"/>
              </a:solidFill>
            </a:endParaRPr>
          </a:p>
          <a:p>
            <a:pPr marL="0" indent="0">
              <a:buNone/>
            </a:pPr>
            <a:r>
              <a:rPr lang="en-US" sz="2000" b="1" i="1" smtClean="0"/>
              <a:t>Compare:</a:t>
            </a:r>
            <a:r>
              <a:rPr lang="en-US" sz="1800" smtClean="0"/>
              <a:t> </a:t>
            </a:r>
          </a:p>
          <a:p>
            <a:r>
              <a:rPr lang="en-US" sz="1800" smtClean="0"/>
              <a:t>Cases where Motion to Dismiss Granted where there were no allegations of post 5/11/16 misappropriation/use/disclosure. </a:t>
            </a:r>
            <a:r>
              <a:rPr lang="en-US" sz="1800"/>
              <a:t/>
            </a:r>
            <a:br>
              <a:rPr lang="en-US" sz="1800"/>
            </a:br>
            <a:endParaRPr lang="en-US" sz="1800" b="1" i="1">
              <a:solidFill>
                <a:srgbClr val="FF0000"/>
              </a:solidFill>
            </a:endParaRPr>
          </a:p>
        </p:txBody>
      </p:sp>
      <p:sp>
        <p:nvSpPr>
          <p:cNvPr id="2" name="Slide Number Placeholder 1"/>
          <p:cNvSpPr>
            <a:spLocks noGrp="1"/>
          </p:cNvSpPr>
          <p:nvPr>
            <p:ph type="sldNum" sz="quarter" idx="4294967295"/>
          </p:nvPr>
        </p:nvSpPr>
        <p:spPr>
          <a:xfrm>
            <a:off x="4673600" y="6477000"/>
            <a:ext cx="2844800" cy="304800"/>
          </a:xfrm>
        </p:spPr>
        <p:txBody>
          <a:bodyPr/>
          <a:lstStyle/>
          <a:p>
            <a:fld id="{36C062E2-929C-477B-99DB-FB3F87080E15}" type="slidenum">
              <a:rPr lang="en-US" smtClean="0"/>
              <a:t>15</a:t>
            </a:fld>
            <a:endParaRPr lang="en-US"/>
          </a:p>
        </p:txBody>
      </p:sp>
    </p:spTree>
    <p:extLst>
      <p:ext uri="{BB962C8B-B14F-4D97-AF65-F5344CB8AC3E}">
        <p14:creationId xmlns:p14="http://schemas.microsoft.com/office/powerpoint/2010/main" val="135252172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4641" y="2121162"/>
            <a:ext cx="10363200" cy="1362075"/>
          </a:xfrm>
        </p:spPr>
        <p:txBody>
          <a:bodyPr/>
          <a:lstStyle/>
          <a:p>
            <a:r>
              <a:rPr lang="en-US" sz="4400" smtClean="0"/>
              <a:t>Employer safe Harbor/</a:t>
            </a:r>
            <a:br>
              <a:rPr lang="en-US" sz="4400" smtClean="0"/>
            </a:br>
            <a:r>
              <a:rPr lang="en-US" sz="4400" smtClean="0"/>
              <a:t>Employee Immunity</a:t>
            </a:r>
            <a:r>
              <a:rPr lang="en-US" sz="4400" smtClean="0">
                <a:solidFill>
                  <a:srgbClr val="FF0000"/>
                </a:solidFill>
              </a:rPr>
              <a:t>??</a:t>
            </a:r>
            <a:r>
              <a:rPr lang="en-US" sz="4400" smtClean="0"/>
              <a:t/>
            </a:r>
            <a:br>
              <a:rPr lang="en-US" sz="4400" smtClean="0"/>
            </a:br>
            <a:r>
              <a:rPr lang="en-US" sz="4400" smtClean="0"/>
              <a:t>18 USC § 1833</a:t>
            </a:r>
            <a:endParaRPr lang="en-US" sz="4400"/>
          </a:p>
        </p:txBody>
      </p:sp>
      <p:sp>
        <p:nvSpPr>
          <p:cNvPr id="3" name="Slide Number Placeholder 2"/>
          <p:cNvSpPr>
            <a:spLocks noGrp="1"/>
          </p:cNvSpPr>
          <p:nvPr>
            <p:ph type="sldNum" sz="quarter" idx="10"/>
          </p:nvPr>
        </p:nvSpPr>
        <p:spPr/>
        <p:txBody>
          <a:bodyPr/>
          <a:lstStyle/>
          <a:p>
            <a:fld id="{E4230672-051F-4FE5-AA8B-1F3E521CD85B}" type="slidenum">
              <a:rPr lang="en-US" smtClean="0"/>
              <a:t>16</a:t>
            </a:fld>
            <a:endParaRPr lang="en-US"/>
          </a:p>
        </p:txBody>
      </p:sp>
    </p:spTree>
    <p:extLst>
      <p:ext uri="{BB962C8B-B14F-4D97-AF65-F5344CB8AC3E}">
        <p14:creationId xmlns:p14="http://schemas.microsoft.com/office/powerpoint/2010/main" val="4094064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DTSA – Safe Harbor (18 U.S.C. § 1833)</a:t>
            </a:r>
            <a:endParaRPr lang="en-US" b="1"/>
          </a:p>
        </p:txBody>
      </p:sp>
      <p:sp>
        <p:nvSpPr>
          <p:cNvPr id="3" name="Content Placeholder 2"/>
          <p:cNvSpPr>
            <a:spLocks noGrp="1"/>
          </p:cNvSpPr>
          <p:nvPr>
            <p:ph sz="half" idx="1"/>
          </p:nvPr>
        </p:nvSpPr>
        <p:spPr/>
        <p:txBody>
          <a:bodyPr/>
          <a:lstStyle/>
          <a:p>
            <a:r>
              <a:rPr lang="en-US" sz="2200" smtClean="0">
                <a:solidFill>
                  <a:schemeClr val="tx1"/>
                </a:solidFill>
              </a:rPr>
              <a:t>The </a:t>
            </a:r>
            <a:r>
              <a:rPr lang="en-US" sz="2200">
                <a:solidFill>
                  <a:schemeClr val="tx1"/>
                </a:solidFill>
              </a:rPr>
              <a:t>DTSA includes a </a:t>
            </a:r>
            <a:r>
              <a:rPr lang="en-US" sz="2200" b="1">
                <a:solidFill>
                  <a:srgbClr val="FF0000"/>
                </a:solidFill>
              </a:rPr>
              <a:t>safe </a:t>
            </a:r>
            <a:r>
              <a:rPr lang="en-US" sz="2200" b="1" smtClean="0">
                <a:solidFill>
                  <a:srgbClr val="FF0000"/>
                </a:solidFill>
              </a:rPr>
              <a:t>harbor and immunity </a:t>
            </a:r>
            <a:r>
              <a:rPr lang="en-US" sz="2200">
                <a:solidFill>
                  <a:schemeClr val="tx1"/>
                </a:solidFill>
              </a:rPr>
              <a:t>for whistleblower employees </a:t>
            </a:r>
            <a:endParaRPr lang="en-US" sz="2200" smtClean="0">
              <a:solidFill>
                <a:schemeClr val="tx1"/>
              </a:solidFill>
            </a:endParaRPr>
          </a:p>
          <a:p>
            <a:r>
              <a:rPr lang="en-US" sz="2200" smtClean="0">
                <a:solidFill>
                  <a:schemeClr val="tx1"/>
                </a:solidFill>
              </a:rPr>
              <a:t>Provides </a:t>
            </a:r>
            <a:r>
              <a:rPr lang="en-US" sz="2200">
                <a:solidFill>
                  <a:schemeClr val="tx1"/>
                </a:solidFill>
              </a:rPr>
              <a:t>for </a:t>
            </a:r>
            <a:r>
              <a:rPr lang="en-US" sz="2200" b="1" i="1">
                <a:solidFill>
                  <a:srgbClr val="FF0000"/>
                </a:solidFill>
              </a:rPr>
              <a:t>immunity</a:t>
            </a:r>
            <a:r>
              <a:rPr lang="en-US" sz="2200">
                <a:solidFill>
                  <a:schemeClr val="tx1"/>
                </a:solidFill>
              </a:rPr>
              <a:t> </a:t>
            </a:r>
            <a:r>
              <a:rPr lang="en-US" sz="2200" smtClean="0">
                <a:solidFill>
                  <a:schemeClr val="tx1"/>
                </a:solidFill>
              </a:rPr>
              <a:t>[for the employee] from </a:t>
            </a:r>
            <a:r>
              <a:rPr lang="en-US" sz="2200">
                <a:solidFill>
                  <a:schemeClr val="tx1"/>
                </a:solidFill>
              </a:rPr>
              <a:t>any criminal or civil liability under any federal or state trade-secret law for disclosure of a trade secret that </a:t>
            </a:r>
            <a:r>
              <a:rPr lang="en-US" sz="2200" smtClean="0">
                <a:solidFill>
                  <a:schemeClr val="tx1"/>
                </a:solidFill>
              </a:rPr>
              <a:t>is:</a:t>
            </a:r>
          </a:p>
          <a:p>
            <a:pPr lvl="1"/>
            <a:r>
              <a:rPr lang="en-US" sz="2200" smtClean="0"/>
              <a:t>made </a:t>
            </a:r>
            <a:r>
              <a:rPr lang="en-US" sz="2200"/>
              <a:t>in confidence to an attorney or federal, state, or local governmental official “</a:t>
            </a:r>
            <a:r>
              <a:rPr lang="en-US" sz="2200" i="1">
                <a:solidFill>
                  <a:srgbClr val="FF0000"/>
                </a:solidFill>
              </a:rPr>
              <a:t>solely</a:t>
            </a:r>
            <a:r>
              <a:rPr lang="en-US" sz="2200"/>
              <a:t> for the purpose of reporting or investigating a suspected violation of law,” </a:t>
            </a:r>
            <a:endParaRPr lang="en-US" sz="2200" smtClean="0"/>
          </a:p>
          <a:p>
            <a:pPr lvl="1"/>
            <a:r>
              <a:rPr lang="en-US" sz="2200" smtClean="0"/>
              <a:t>or </a:t>
            </a:r>
            <a:r>
              <a:rPr lang="en-US" sz="2200"/>
              <a:t>in a filing in a lawsuit made under </a:t>
            </a:r>
            <a:r>
              <a:rPr lang="en-US" sz="2200" smtClean="0"/>
              <a:t>seal</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94547" y="1345722"/>
            <a:ext cx="4774597" cy="4304580"/>
          </a:xfrm>
        </p:spPr>
      </p:pic>
      <p:sp>
        <p:nvSpPr>
          <p:cNvPr id="6" name="Slide Number Placeholder 5"/>
          <p:cNvSpPr>
            <a:spLocks noGrp="1"/>
          </p:cNvSpPr>
          <p:nvPr>
            <p:ph type="sldNum" sz="quarter" idx="10"/>
          </p:nvPr>
        </p:nvSpPr>
        <p:spPr/>
        <p:txBody>
          <a:bodyPr/>
          <a:lstStyle/>
          <a:p>
            <a:pPr>
              <a:defRPr/>
            </a:pPr>
            <a:fld id="{B6C7CE52-3C84-485B-A21F-E4D0B3AFAAB1}" type="slidenum">
              <a:rPr lang="en-US" smtClean="0"/>
              <a:pPr>
                <a:defRPr/>
              </a:pPr>
              <a:t>17</a:t>
            </a:fld>
            <a:endParaRPr lang="en-US"/>
          </a:p>
        </p:txBody>
      </p:sp>
    </p:spTree>
    <p:extLst>
      <p:ext uri="{BB962C8B-B14F-4D97-AF65-F5344CB8AC3E}">
        <p14:creationId xmlns:p14="http://schemas.microsoft.com/office/powerpoint/2010/main" val="2754190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smtClean="0"/>
              <a:t>DTSA – Safe Harbor For Whistle Blowers??  </a:t>
            </a:r>
            <a:br>
              <a:rPr lang="en-US" sz="3200" b="1" smtClean="0"/>
            </a:br>
            <a:r>
              <a:rPr lang="en-US" sz="3200" b="1" smtClean="0"/>
              <a:t>(18 U.S.C. § 1833 (b))</a:t>
            </a:r>
            <a:endParaRPr lang="en-US" sz="3200" b="1"/>
          </a:p>
        </p:txBody>
      </p:sp>
      <p:sp>
        <p:nvSpPr>
          <p:cNvPr id="3" name="Content Placeholder 2"/>
          <p:cNvSpPr>
            <a:spLocks noGrp="1"/>
          </p:cNvSpPr>
          <p:nvPr>
            <p:ph sz="half" idx="1"/>
          </p:nvPr>
        </p:nvSpPr>
        <p:spPr>
          <a:xfrm>
            <a:off x="1134854" y="1331343"/>
            <a:ext cx="5067300" cy="4906963"/>
          </a:xfrm>
        </p:spPr>
        <p:txBody>
          <a:bodyPr/>
          <a:lstStyle/>
          <a:p>
            <a:pPr marL="0" indent="0">
              <a:buNone/>
            </a:pPr>
            <a:r>
              <a:rPr lang="en-US" sz="2200" smtClean="0">
                <a:solidFill>
                  <a:schemeClr val="tx1"/>
                </a:solidFill>
              </a:rPr>
              <a:t>Under </a:t>
            </a:r>
            <a:r>
              <a:rPr lang="en-US" sz="2200">
                <a:solidFill>
                  <a:schemeClr val="tx1"/>
                </a:solidFill>
              </a:rPr>
              <a:t>the Defend Trade Secrets Act of 2016, 18 U.S.C. sections 1831-39: </a:t>
            </a:r>
          </a:p>
          <a:p>
            <a:r>
              <a:rPr lang="en-US" sz="2000">
                <a:solidFill>
                  <a:schemeClr val="tx1"/>
                </a:solidFill>
              </a:rPr>
              <a:t>An individual shall not be held criminally or civilly liable under any Federal or State trade secret law for the disclosure of a trade secret that:</a:t>
            </a:r>
            <a:r>
              <a:rPr lang="en-US" sz="2200">
                <a:solidFill>
                  <a:schemeClr val="tx1"/>
                </a:solidFill>
              </a:rPr>
              <a:t> </a:t>
            </a:r>
            <a:endParaRPr lang="en-US" sz="2200" smtClean="0">
              <a:solidFill>
                <a:schemeClr val="tx1"/>
              </a:solidFill>
            </a:endParaRPr>
          </a:p>
          <a:p>
            <a:pPr lvl="1"/>
            <a:r>
              <a:rPr lang="en-US" sz="1800" smtClean="0">
                <a:solidFill>
                  <a:schemeClr val="tx1"/>
                </a:solidFill>
              </a:rPr>
              <a:t>(</a:t>
            </a:r>
            <a:r>
              <a:rPr lang="en-US" sz="1800">
                <a:solidFill>
                  <a:schemeClr val="tx1"/>
                </a:solidFill>
              </a:rPr>
              <a:t>A) is made </a:t>
            </a:r>
            <a:endParaRPr lang="en-US" sz="1800" smtClean="0">
              <a:solidFill>
                <a:schemeClr val="tx1"/>
              </a:solidFill>
            </a:endParaRPr>
          </a:p>
          <a:p>
            <a:pPr lvl="2"/>
            <a:r>
              <a:rPr lang="en-US" sz="1600" smtClean="0"/>
              <a:t>(</a:t>
            </a:r>
            <a:r>
              <a:rPr lang="en-US" sz="1600" err="1"/>
              <a:t>i) in confidence to a Federal, State, or local government official, either directly or indirectly, </a:t>
            </a:r>
            <a:r>
              <a:rPr lang="en-US" sz="1600" b="1" i="1">
                <a:solidFill>
                  <a:srgbClr val="FF0000"/>
                </a:solidFill>
              </a:rPr>
              <a:t>or to an attorney</a:t>
            </a:r>
            <a:r>
              <a:rPr lang="en-US" sz="1600"/>
              <a:t>; </a:t>
            </a:r>
            <a:r>
              <a:rPr lang="en-US" sz="1600" i="1"/>
              <a:t>and</a:t>
            </a:r>
            <a:r>
              <a:rPr lang="en-US" sz="1600"/>
              <a:t> </a:t>
            </a:r>
            <a:endParaRPr lang="en-US" sz="1600" smtClean="0"/>
          </a:p>
          <a:p>
            <a:pPr lvl="2"/>
            <a:r>
              <a:rPr lang="en-US" sz="1600" smtClean="0"/>
              <a:t>(</a:t>
            </a:r>
            <a:r>
              <a:rPr lang="en-US" sz="1600"/>
              <a:t>ii) </a:t>
            </a:r>
            <a:r>
              <a:rPr lang="en-US" sz="1600" b="1" i="1">
                <a:solidFill>
                  <a:srgbClr val="FF0000"/>
                </a:solidFill>
              </a:rPr>
              <a:t>solely for the purpose of reporting or investigating a suspected violation of law</a:t>
            </a:r>
            <a:r>
              <a:rPr lang="en-US" sz="1600"/>
              <a:t>; </a:t>
            </a:r>
            <a:r>
              <a:rPr lang="en-US" sz="1600" b="1" i="1" u="sng">
                <a:solidFill>
                  <a:srgbClr val="FF0000"/>
                </a:solidFill>
              </a:rPr>
              <a:t>or </a:t>
            </a:r>
            <a:endParaRPr lang="en-US" sz="1600" b="1" i="1" u="sng" smtClean="0">
              <a:solidFill>
                <a:srgbClr val="FF0000"/>
              </a:solidFill>
            </a:endParaRPr>
          </a:p>
          <a:p>
            <a:pPr lvl="1"/>
            <a:r>
              <a:rPr lang="en-US" sz="1800" smtClean="0">
                <a:solidFill>
                  <a:schemeClr val="tx1"/>
                </a:solidFill>
              </a:rPr>
              <a:t>(</a:t>
            </a:r>
            <a:r>
              <a:rPr lang="en-US" sz="1800">
                <a:solidFill>
                  <a:schemeClr val="tx1"/>
                </a:solidFill>
              </a:rPr>
              <a:t>B) is made in a complaint or other document  is filed  in a lawsuit or other proceeding, if such filing is made under seal. </a:t>
            </a:r>
            <a:endParaRPr lang="en-US" sz="1800" smtClean="0">
              <a:solidFill>
                <a:schemeClr val="tx1"/>
              </a:solidFill>
            </a:endParaRPr>
          </a:p>
        </p:txBody>
      </p:sp>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913687" y="1725283"/>
            <a:ext cx="3018961" cy="3018961"/>
          </a:xfrm>
        </p:spPr>
      </p:pic>
      <p:sp>
        <p:nvSpPr>
          <p:cNvPr id="10" name="Slide Number Placeholder 9"/>
          <p:cNvSpPr>
            <a:spLocks noGrp="1"/>
          </p:cNvSpPr>
          <p:nvPr>
            <p:ph type="sldNum" sz="quarter" idx="10"/>
          </p:nvPr>
        </p:nvSpPr>
        <p:spPr/>
        <p:txBody>
          <a:bodyPr/>
          <a:lstStyle/>
          <a:p>
            <a:fld id="{E4230672-051F-4FE5-AA8B-1F3E521CD85B}" type="slidenum">
              <a:rPr lang="en-US" smtClean="0"/>
              <a:t>18</a:t>
            </a:fld>
            <a:endParaRPr lang="en-US"/>
          </a:p>
        </p:txBody>
      </p:sp>
    </p:spTree>
    <p:extLst>
      <p:ext uri="{BB962C8B-B14F-4D97-AF65-F5344CB8AC3E}">
        <p14:creationId xmlns:p14="http://schemas.microsoft.com/office/powerpoint/2010/main" val="902572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Does “</a:t>
            </a:r>
            <a:r>
              <a:rPr lang="en-US" sz="3600" i="1" smtClean="0">
                <a:solidFill>
                  <a:srgbClr val="FF0000"/>
                </a:solidFill>
              </a:rPr>
              <a:t>Immunity</a:t>
            </a:r>
            <a:r>
              <a:rPr lang="en-US" sz="3600" smtClean="0"/>
              <a:t>” Safe Harbor Really Exist for WhistleBlower Employees? </a:t>
            </a:r>
            <a:endParaRPr lang="en-US" sz="3600"/>
          </a:p>
        </p:txBody>
      </p:sp>
      <p:sp>
        <p:nvSpPr>
          <p:cNvPr id="3" name="Text Placeholder 2"/>
          <p:cNvSpPr>
            <a:spLocks noGrp="1"/>
          </p:cNvSpPr>
          <p:nvPr>
            <p:ph type="body" idx="1"/>
          </p:nvPr>
        </p:nvSpPr>
        <p:spPr>
          <a:xfrm>
            <a:off x="914400" y="1371600"/>
            <a:ext cx="5386917" cy="639762"/>
          </a:xfrm>
        </p:spPr>
        <p:txBody>
          <a:bodyPr/>
          <a:lstStyle/>
          <a:p>
            <a:r>
              <a:rPr lang="en-US" sz="2000" i="1" smtClean="0">
                <a:solidFill>
                  <a:srgbClr val="FF0000"/>
                </a:solidFill>
              </a:rPr>
              <a:t>Unum Group v. Loftus </a:t>
            </a:r>
            <a:r>
              <a:rPr lang="en-US" sz="2000" smtClean="0"/>
              <a:t>–</a:t>
            </a:r>
            <a:r>
              <a:rPr lang="en-US" sz="1800" smtClean="0"/>
              <a:t>F. Supp.3d– 2016 WL 7115967 (D. Mass) </a:t>
            </a:r>
            <a:endParaRPr lang="en-US" sz="1800"/>
          </a:p>
        </p:txBody>
      </p:sp>
      <p:sp>
        <p:nvSpPr>
          <p:cNvPr id="4" name="Content Placeholder 3"/>
          <p:cNvSpPr>
            <a:spLocks noGrp="1"/>
          </p:cNvSpPr>
          <p:nvPr>
            <p:ph sz="half" idx="2"/>
          </p:nvPr>
        </p:nvSpPr>
        <p:spPr>
          <a:xfrm>
            <a:off x="845388" y="2027311"/>
            <a:ext cx="5745192" cy="3951288"/>
          </a:xfrm>
        </p:spPr>
        <p:txBody>
          <a:bodyPr/>
          <a:lstStyle/>
          <a:p>
            <a:r>
              <a:rPr lang="en-US" sz="1800" smtClean="0"/>
              <a:t>Facts: </a:t>
            </a:r>
          </a:p>
          <a:p>
            <a:pPr lvl="1"/>
            <a:r>
              <a:rPr lang="en-US" sz="1500" smtClean="0"/>
              <a:t>Loftus was Director of Benefits at Unum; </a:t>
            </a:r>
          </a:p>
          <a:p>
            <a:pPr lvl="1"/>
            <a:r>
              <a:rPr lang="en-US" sz="1500" smtClean="0"/>
              <a:t>Was interviewed in September 2016 by Unum In-House counsel re: internal investigation of Unum’s claims practices</a:t>
            </a:r>
          </a:p>
          <a:p>
            <a:pPr lvl="1"/>
            <a:r>
              <a:rPr lang="en-US" sz="1500" smtClean="0"/>
              <a:t>Later that week, Loftus removes boxes and materials from office relating to investigation</a:t>
            </a:r>
          </a:p>
          <a:p>
            <a:pPr lvl="1"/>
            <a:r>
              <a:rPr lang="en-US" sz="1500" smtClean="0"/>
              <a:t>Turns over materials </a:t>
            </a:r>
            <a:r>
              <a:rPr lang="en-US" sz="1500" b="1" i="1" smtClean="0">
                <a:solidFill>
                  <a:srgbClr val="FF0000"/>
                </a:solidFill>
              </a:rPr>
              <a:t>solely</a:t>
            </a:r>
            <a:r>
              <a:rPr lang="en-US" sz="1500" smtClean="0"/>
              <a:t> to his counsel</a:t>
            </a:r>
          </a:p>
          <a:p>
            <a:pPr lvl="1"/>
            <a:r>
              <a:rPr lang="en-US" sz="1500" smtClean="0"/>
              <a:t>Loftus Counsel thereafter informs Unum that he is reviewing materials </a:t>
            </a:r>
            <a:r>
              <a:rPr lang="en-US" sz="1500" b="1" i="1" smtClean="0">
                <a:solidFill>
                  <a:srgbClr val="FF0000"/>
                </a:solidFill>
              </a:rPr>
              <a:t>solely</a:t>
            </a:r>
            <a:r>
              <a:rPr lang="en-US" sz="1500" smtClean="0"/>
              <a:t> to analyze Loftis’ legal position </a:t>
            </a:r>
            <a:r>
              <a:rPr lang="en-US" sz="1500" i="1" smtClean="0"/>
              <a:t>vis a vis </a:t>
            </a:r>
            <a:r>
              <a:rPr lang="en-US" sz="1500" smtClean="0"/>
              <a:t>his employer, and Unum’s compliance with Regulatory requirements.</a:t>
            </a:r>
          </a:p>
          <a:p>
            <a:pPr lvl="1"/>
            <a:r>
              <a:rPr lang="en-US" sz="1500" smtClean="0"/>
              <a:t>Unum sues under: I) DTSA, II) Mass. Theft of Trade secrets (</a:t>
            </a:r>
            <a:r>
              <a:rPr lang="en-US" sz="1500" b="1" smtClean="0"/>
              <a:t>No UTSA</a:t>
            </a:r>
            <a:r>
              <a:rPr lang="en-US" sz="1500" smtClean="0"/>
              <a:t>); and, III) </a:t>
            </a:r>
            <a:r>
              <a:rPr lang="en-US" sz="1500" b="1"/>
              <a:t>C</a:t>
            </a:r>
            <a:r>
              <a:rPr lang="en-US" sz="1500" b="1" smtClean="0"/>
              <a:t>onversion</a:t>
            </a:r>
          </a:p>
          <a:p>
            <a:pPr lvl="1"/>
            <a:r>
              <a:rPr lang="en-US" sz="1500" smtClean="0"/>
              <a:t>Loftus moves to Dismiss under 18 USC § 1833.</a:t>
            </a:r>
          </a:p>
          <a:p>
            <a:pPr lvl="1"/>
            <a:r>
              <a:rPr lang="en-US" sz="1500" smtClean="0"/>
              <a:t>Court </a:t>
            </a:r>
            <a:r>
              <a:rPr lang="en-US" sz="1500" b="1" i="1" smtClean="0">
                <a:solidFill>
                  <a:srgbClr val="FF0000"/>
                </a:solidFill>
              </a:rPr>
              <a:t>DENIED</a:t>
            </a:r>
            <a:r>
              <a:rPr lang="en-US" sz="1500" smtClean="0">
                <a:solidFill>
                  <a:srgbClr val="FF0000"/>
                </a:solidFill>
              </a:rPr>
              <a:t> </a:t>
            </a:r>
            <a:r>
              <a:rPr lang="en-US" sz="1500" smtClean="0"/>
              <a:t>Loftus’ Motion to Dismiss Complaint, saying Loftus should raise it as an affirmative Defense</a:t>
            </a:r>
          </a:p>
          <a:p>
            <a:pPr lvl="1"/>
            <a:r>
              <a:rPr lang="en-US" sz="1500" smtClean="0"/>
              <a:t>Enters </a:t>
            </a:r>
            <a:r>
              <a:rPr lang="en-US" sz="1500" b="1" i="1" smtClean="0">
                <a:solidFill>
                  <a:srgbClr val="FF0000"/>
                </a:solidFill>
              </a:rPr>
              <a:t>INJUNCTION</a:t>
            </a:r>
            <a:r>
              <a:rPr lang="en-US" sz="1500" smtClean="0"/>
              <a:t> against Loftus.</a:t>
            </a:r>
            <a:endParaRPr lang="en-US" sz="1500"/>
          </a:p>
        </p:txBody>
      </p:sp>
      <p:pic>
        <p:nvPicPr>
          <p:cNvPr id="7" name="Picture 11" descr="pe01549_"/>
          <p:cNvPicPr>
            <a:picLocks noGrp="1" noChangeAspect="1" noChangeArrowheads="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7921161" y="2369988"/>
            <a:ext cx="2542515" cy="3468986"/>
          </a:xfrm>
          <a:prstGeom prst="rect">
            <a:avLst/>
          </a:prstGeom>
          <a:extLs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0"/>
          </p:nvPr>
        </p:nvSpPr>
        <p:spPr/>
        <p:txBody>
          <a:bodyPr/>
          <a:lstStyle/>
          <a:p>
            <a:pPr>
              <a:defRPr/>
            </a:pPr>
            <a:endParaRPr lang="en-US" smtClean="0"/>
          </a:p>
          <a:p>
            <a:pPr>
              <a:defRPr/>
            </a:pPr>
            <a:fld id="{DEA6251A-E886-4D4B-9A62-E301035EF825}" type="slidenum">
              <a:rPr lang="en-US" smtClean="0"/>
              <a:pPr>
                <a:defRPr/>
              </a:pPr>
              <a:t>19</a:t>
            </a:fld>
            <a:endParaRPr lang="en-US"/>
          </a:p>
        </p:txBody>
      </p:sp>
    </p:spTree>
    <p:extLst>
      <p:ext uri="{BB962C8B-B14F-4D97-AF65-F5344CB8AC3E}">
        <p14:creationId xmlns:p14="http://schemas.microsoft.com/office/powerpoint/2010/main" val="39646066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1202634" y="530225"/>
            <a:ext cx="10655300" cy="487362"/>
          </a:xfrm>
          <a:noFill/>
        </p:spPr>
        <p:txBody>
          <a:bodyPr/>
          <a:lstStyle/>
          <a:p>
            <a:r>
              <a:rPr lang="en-US" altLang="en-US"/>
              <a:t>   </a:t>
            </a:r>
            <a:r>
              <a:rPr lang="en-US" altLang="en-US" smtClean="0"/>
              <a:t>Speaker</a:t>
            </a:r>
            <a:endParaRPr lang="en-US" altLang="en-US"/>
          </a:p>
        </p:txBody>
      </p:sp>
      <p:sp>
        <p:nvSpPr>
          <p:cNvPr id="217091" name="Rectangle 3"/>
          <p:cNvSpPr>
            <a:spLocks noGrp="1" noChangeArrowheads="1"/>
          </p:cNvSpPr>
          <p:nvPr>
            <p:ph sz="half" idx="1"/>
          </p:nvPr>
        </p:nvSpPr>
        <p:spPr>
          <a:xfrm>
            <a:off x="2334159" y="1996306"/>
            <a:ext cx="4947478" cy="3925069"/>
          </a:xfrm>
          <a:noFill/>
        </p:spPr>
        <p:txBody>
          <a:bodyPr/>
          <a:lstStyle/>
          <a:p>
            <a:pPr>
              <a:buFont typeface="Wingdings" pitchFamily="48" charset="2"/>
              <a:buNone/>
            </a:pPr>
            <a:r>
              <a:rPr lang="en-US" altLang="en-US" b="1" i="1" smtClean="0">
                <a:solidFill>
                  <a:schemeClr val="tx1"/>
                </a:solidFill>
              </a:rPr>
              <a:t>James </a:t>
            </a:r>
            <a:r>
              <a:rPr lang="en-US" altLang="en-US" b="1" i="1">
                <a:solidFill>
                  <a:schemeClr val="tx1"/>
                </a:solidFill>
              </a:rPr>
              <a:t>A. Gale </a:t>
            </a:r>
          </a:p>
          <a:p>
            <a:pPr marL="0" indent="0">
              <a:buNone/>
            </a:pPr>
            <a:r>
              <a:rPr lang="en-US" sz="2400" b="1" smtClean="0">
                <a:solidFill>
                  <a:srgbClr val="0070C0"/>
                </a:solidFill>
              </a:rPr>
              <a:t>Board </a:t>
            </a:r>
            <a:r>
              <a:rPr lang="en-US" sz="2400" b="1">
                <a:solidFill>
                  <a:srgbClr val="0070C0"/>
                </a:solidFill>
              </a:rPr>
              <a:t>Certified in IP</a:t>
            </a:r>
          </a:p>
          <a:p>
            <a:pPr marL="0" indent="0">
              <a:buNone/>
            </a:pPr>
            <a:r>
              <a:rPr lang="en-US" sz="2400" b="1">
                <a:solidFill>
                  <a:srgbClr val="0070C0"/>
                </a:solidFill>
              </a:rPr>
              <a:t>Co-Chair, IP Litigation</a:t>
            </a:r>
          </a:p>
          <a:p>
            <a:pPr marL="0" indent="0">
              <a:buNone/>
            </a:pPr>
            <a:r>
              <a:rPr lang="en-US" sz="2400" b="1" i="1">
                <a:solidFill>
                  <a:srgbClr val="0070C0"/>
                </a:solidFill>
              </a:rPr>
              <a:t>Cozen O’Connor</a:t>
            </a:r>
          </a:p>
          <a:p>
            <a:pPr marL="0" indent="0">
              <a:buNone/>
            </a:pPr>
            <a:r>
              <a:rPr lang="en-US" sz="2400">
                <a:solidFill>
                  <a:schemeClr val="accent2">
                    <a:lumMod val="60000"/>
                    <a:lumOff val="40000"/>
                  </a:schemeClr>
                </a:solidFill>
              </a:rPr>
              <a:t>JGale@Cozen.com</a:t>
            </a:r>
          </a:p>
          <a:p>
            <a:pPr marL="0" indent="0">
              <a:buNone/>
            </a:pPr>
            <a:r>
              <a:rPr lang="en-US" sz="2400" b="1">
                <a:solidFill>
                  <a:srgbClr val="0070C0"/>
                </a:solidFill>
              </a:rPr>
              <a:t>305-358-1991</a:t>
            </a:r>
            <a:endParaRPr lang="en-US" altLang="en-US" sz="2400" b="1" i="1" smtClean="0">
              <a:solidFill>
                <a:srgbClr val="0070C0"/>
              </a:solidFill>
            </a:endParaRPr>
          </a:p>
          <a:p>
            <a:pPr>
              <a:buFont typeface="Wingdings" pitchFamily="48" charset="2"/>
              <a:buNone/>
            </a:pPr>
            <a:endParaRPr lang="en-US" altLang="en-US" sz="2800" b="1" i="1">
              <a:solidFill>
                <a:schemeClr val="tx1"/>
              </a:solidFill>
            </a:endParaRPr>
          </a:p>
          <a:p>
            <a:pPr>
              <a:buFont typeface="Wingdings" pitchFamily="48" charset="2"/>
              <a:buNone/>
            </a:pPr>
            <a:r>
              <a:rPr lang="en-US" altLang="en-US" sz="2800">
                <a:solidFill>
                  <a:schemeClr val="hlink"/>
                </a:solidFill>
              </a:rPr>
              <a:t>	</a:t>
            </a:r>
          </a:p>
        </p:txBody>
      </p:sp>
      <p:pic>
        <p:nvPicPr>
          <p:cNvPr id="10270" name="Picture 3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556501" y="1335089"/>
            <a:ext cx="2641599" cy="458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3"/>
          <p:cNvSpPr txBox="1">
            <a:spLocks noChangeArrowheads="1"/>
          </p:cNvSpPr>
          <p:nvPr/>
        </p:nvSpPr>
        <p:spPr bwMode="auto">
          <a:xfrm>
            <a:off x="7620000" y="64770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75000"/>
              <a:buFont typeface="Wingdings" pitchFamily="48"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Tx/>
              <a:buFont typeface="Wingdings" pitchFamily="48" charset="2"/>
              <a:buChar char="Ø"/>
              <a:defRPr sz="2800">
                <a:solidFill>
                  <a:schemeClr val="tx1"/>
                </a:solidFill>
                <a:latin typeface="+mn-lt"/>
              </a:defRPr>
            </a:lvl2pPr>
            <a:lvl3pPr marL="1143000" indent="-228600" algn="l" rtl="0" eaLnBrk="0" fontAlgn="base" hangingPunct="0">
              <a:spcBef>
                <a:spcPct val="20000"/>
              </a:spcBef>
              <a:spcAft>
                <a:spcPct val="0"/>
              </a:spcAft>
              <a:buClr>
                <a:schemeClr val="hlink"/>
              </a:buClr>
              <a:buSzTx/>
              <a:buFont typeface="Wingdings" pitchFamily="48" charset="2"/>
              <a:buChar char="v"/>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64000"/>
              <a:buFont typeface="Wingdings" pitchFamily="48"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Tx/>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SzTx/>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Tx/>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Tx/>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Tx/>
              <a:buChar char="–"/>
              <a:defRPr sz="2000">
                <a:solidFill>
                  <a:schemeClr val="tx1"/>
                </a:solidFill>
                <a:latin typeface="+mn-lt"/>
              </a:defRPr>
            </a:lvl9pPr>
          </a:lstStyle>
          <a:p>
            <a:pPr>
              <a:buNone/>
            </a:pPr>
            <a:endParaRPr lang="en-US" altLang="en-US" sz="1200" kern="0">
              <a:solidFill>
                <a:schemeClr val="hlink"/>
              </a:solidFill>
            </a:endParaRPr>
          </a:p>
        </p:txBody>
      </p:sp>
      <p:sp>
        <p:nvSpPr>
          <p:cNvPr id="3" name="Slide Number Placeholder 2"/>
          <p:cNvSpPr>
            <a:spLocks noGrp="1"/>
          </p:cNvSpPr>
          <p:nvPr>
            <p:ph type="sldNum" sz="quarter" idx="10"/>
          </p:nvPr>
        </p:nvSpPr>
        <p:spPr/>
        <p:txBody>
          <a:bodyPr/>
          <a:lstStyle/>
          <a:p>
            <a:pPr>
              <a:defRPr/>
            </a:pPr>
            <a:fld id="{B6C7CE52-3C84-485B-A21F-E4D0B3AFAAB1}" type="slidenum">
              <a:rPr lang="en-US" smtClean="0"/>
              <a:pPr>
                <a:defRPr/>
              </a:pPr>
              <a:t>2</a:t>
            </a:fld>
            <a:endParaRPr lang="en-US"/>
          </a:p>
        </p:txBody>
      </p:sp>
      <p:sp>
        <p:nvSpPr>
          <p:cNvPr id="2" name="Content Placeholder 1"/>
          <p:cNvSpPr>
            <a:spLocks noGrp="1"/>
          </p:cNvSpPr>
          <p:nvPr>
            <p:ph sz="half" idx="2"/>
          </p:nvPr>
        </p:nvSpPr>
        <p:spPr/>
        <p:txBody>
          <a:bodyPr/>
          <a:lstStyle/>
          <a:p>
            <a:endParaRPr lang="en-US"/>
          </a:p>
        </p:txBody>
      </p:sp>
    </p:spTree>
    <p:extLst>
      <p:ext uri="{BB962C8B-B14F-4D97-AF65-F5344CB8AC3E}">
        <p14:creationId xmlns:p14="http://schemas.microsoft.com/office/powerpoint/2010/main" val="158242849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Does “</a:t>
            </a:r>
            <a:r>
              <a:rPr lang="en-US" sz="3600" i="1" smtClean="0">
                <a:solidFill>
                  <a:srgbClr val="FF0000"/>
                </a:solidFill>
              </a:rPr>
              <a:t>Immunity</a:t>
            </a:r>
            <a:r>
              <a:rPr lang="en-US" sz="3600" smtClean="0"/>
              <a:t>” Safe Harbor Really Exist for WhistleBlower Employees? </a:t>
            </a:r>
            <a:endParaRPr lang="en-US" sz="3600"/>
          </a:p>
        </p:txBody>
      </p:sp>
      <p:sp>
        <p:nvSpPr>
          <p:cNvPr id="3" name="Text Placeholder 2"/>
          <p:cNvSpPr>
            <a:spLocks noGrp="1"/>
          </p:cNvSpPr>
          <p:nvPr>
            <p:ph type="body" idx="1"/>
          </p:nvPr>
        </p:nvSpPr>
        <p:spPr/>
        <p:txBody>
          <a:bodyPr/>
          <a:lstStyle/>
          <a:p>
            <a:r>
              <a:rPr lang="en-US" sz="2000" i="1" smtClean="0">
                <a:solidFill>
                  <a:srgbClr val="FF0000"/>
                </a:solidFill>
              </a:rPr>
              <a:t>Unum Group v. Loftus </a:t>
            </a:r>
            <a:r>
              <a:rPr lang="en-US" sz="2000" smtClean="0"/>
              <a:t>–</a:t>
            </a:r>
            <a:r>
              <a:rPr lang="en-US" sz="1800" smtClean="0"/>
              <a:t>F. Supp.3d– 2016 WL 7115967 (D. Mass) (cont.) </a:t>
            </a:r>
            <a:endParaRPr lang="en-US" sz="1800"/>
          </a:p>
        </p:txBody>
      </p:sp>
      <p:sp>
        <p:nvSpPr>
          <p:cNvPr id="4" name="Content Placeholder 3"/>
          <p:cNvSpPr>
            <a:spLocks noGrp="1"/>
          </p:cNvSpPr>
          <p:nvPr>
            <p:ph sz="half" idx="2"/>
          </p:nvPr>
        </p:nvSpPr>
        <p:spPr>
          <a:xfrm>
            <a:off x="914399" y="2128837"/>
            <a:ext cx="7135905" cy="3951288"/>
          </a:xfrm>
        </p:spPr>
        <p:txBody>
          <a:bodyPr/>
          <a:lstStyle/>
          <a:p>
            <a:r>
              <a:rPr lang="en-US" sz="2000" smtClean="0"/>
              <a:t>Was </a:t>
            </a:r>
            <a:r>
              <a:rPr lang="en-US" sz="2000" i="1" smtClean="0">
                <a:solidFill>
                  <a:srgbClr val="FF0000"/>
                </a:solidFill>
              </a:rPr>
              <a:t>Loftus</a:t>
            </a:r>
            <a:r>
              <a:rPr lang="en-US" sz="2000" smtClean="0"/>
              <a:t> Court Correct? </a:t>
            </a:r>
          </a:p>
          <a:p>
            <a:r>
              <a:rPr lang="en-US" sz="1800" smtClean="0"/>
              <a:t>Statute </a:t>
            </a:r>
            <a:r>
              <a:rPr lang="en-US" sz="1800"/>
              <a:t>talks of </a:t>
            </a:r>
            <a:r>
              <a:rPr lang="en-US" sz="1800" b="1" i="1">
                <a:solidFill>
                  <a:srgbClr val="FF0000"/>
                </a:solidFill>
              </a:rPr>
              <a:t>IMMUNITY</a:t>
            </a:r>
            <a:r>
              <a:rPr lang="en-US" sz="1800"/>
              <a:t>—not a </a:t>
            </a:r>
            <a:r>
              <a:rPr lang="en-US" sz="1800" b="1" i="1" smtClean="0">
                <a:solidFill>
                  <a:srgbClr val="FF0000"/>
                </a:solidFill>
              </a:rPr>
              <a:t>DEFENSE to Claim:</a:t>
            </a:r>
            <a:endParaRPr lang="en-US" sz="1800" b="1" i="1">
              <a:solidFill>
                <a:srgbClr val="FF0000"/>
              </a:solidFill>
            </a:endParaRPr>
          </a:p>
          <a:p>
            <a:pPr lvl="1"/>
            <a:r>
              <a:rPr lang="en-US" sz="1800"/>
              <a:t>“An employer shall provide </a:t>
            </a:r>
            <a:r>
              <a:rPr lang="en-US" sz="1800" i="1">
                <a:solidFill>
                  <a:srgbClr val="FF0000"/>
                </a:solidFill>
              </a:rPr>
              <a:t>notice of the </a:t>
            </a:r>
            <a:r>
              <a:rPr lang="en-US" sz="1800" b="1" i="1">
                <a:solidFill>
                  <a:srgbClr val="FF0000"/>
                </a:solidFill>
              </a:rPr>
              <a:t>immunity</a:t>
            </a:r>
            <a:r>
              <a:rPr lang="en-US" sz="1800" i="1">
                <a:solidFill>
                  <a:srgbClr val="FF0000"/>
                </a:solidFill>
              </a:rPr>
              <a:t> set forth in this subsection…”</a:t>
            </a:r>
          </a:p>
          <a:p>
            <a:r>
              <a:rPr lang="en-US" sz="1800" b="1" i="1"/>
              <a:t>“Immunity” </a:t>
            </a:r>
            <a:r>
              <a:rPr lang="en-US" sz="1800"/>
              <a:t>extinguishes liability </a:t>
            </a:r>
            <a:r>
              <a:rPr lang="en-US" sz="1800" i="1"/>
              <a:t>prior</a:t>
            </a:r>
            <a:r>
              <a:rPr lang="en-US" sz="1800"/>
              <a:t> to when litigation occurs.</a:t>
            </a:r>
          </a:p>
          <a:p>
            <a:r>
              <a:rPr lang="en-US" sz="1800"/>
              <a:t>e.g. </a:t>
            </a:r>
            <a:r>
              <a:rPr lang="en-US" sz="1800" b="1" i="1"/>
              <a:t>Saucier v. Katz, </a:t>
            </a:r>
            <a:r>
              <a:rPr lang="en-US" sz="1800"/>
              <a:t>533 U.S. 194 (2001) (case involving a claim that a Secret Service agent had used excessive force in removing a protester, where SS was provided a “qualified immunity”) Justice Kennedy explained that immunity is not a “mere defense,” but an “immunity from suit</a:t>
            </a:r>
            <a:r>
              <a:rPr lang="en-US" sz="1800" smtClean="0"/>
              <a:t>.”</a:t>
            </a:r>
          </a:p>
          <a:p>
            <a:r>
              <a:rPr lang="en-US" sz="1800" smtClean="0"/>
              <a:t>BUT- </a:t>
            </a:r>
            <a:r>
              <a:rPr lang="en-US" sz="1800" i="1" u="sng" smtClean="0"/>
              <a:t>Loftus</a:t>
            </a:r>
            <a:r>
              <a:rPr lang="en-US" sz="1800" smtClean="0"/>
              <a:t> Decision Probably Correct. </a:t>
            </a:r>
            <a:r>
              <a:rPr lang="en-US" sz="2000" b="1" i="1" smtClean="0"/>
              <a:t>Why?</a:t>
            </a:r>
            <a:r>
              <a:rPr lang="en-US" sz="2000" smtClean="0"/>
              <a:t> </a:t>
            </a:r>
          </a:p>
          <a:p>
            <a:pPr lvl="1"/>
            <a:r>
              <a:rPr lang="en-US" sz="1800" smtClean="0"/>
              <a:t>Court Decided Injunction based on </a:t>
            </a:r>
            <a:r>
              <a:rPr lang="en-US" sz="1800" i="1" smtClean="0">
                <a:solidFill>
                  <a:srgbClr val="FF0000"/>
                </a:solidFill>
              </a:rPr>
              <a:t>Conversion</a:t>
            </a:r>
            <a:r>
              <a:rPr lang="en-US" sz="1800" smtClean="0"/>
              <a:t> Claim—</a:t>
            </a:r>
            <a:r>
              <a:rPr lang="en-US" sz="1800" i="1" smtClean="0">
                <a:solidFill>
                  <a:srgbClr val="FF0000"/>
                </a:solidFill>
              </a:rPr>
              <a:t>Not DTSA.</a:t>
            </a:r>
          </a:p>
          <a:p>
            <a:pPr lvl="1"/>
            <a:r>
              <a:rPr lang="en-US" sz="1800" smtClean="0"/>
              <a:t>Under Mass. Law, No Preemption of Parallel Claim  </a:t>
            </a:r>
          </a:p>
        </p:txBody>
      </p:sp>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8050305" y="2313781"/>
            <a:ext cx="3580513" cy="3581400"/>
          </a:xfrm>
          <a:prstGeom prst="rect">
            <a:avLst/>
          </a:prstGeom>
        </p:spPr>
      </p:pic>
      <p:sp>
        <p:nvSpPr>
          <p:cNvPr id="6" name="Slide Number Placeholder 5"/>
          <p:cNvSpPr>
            <a:spLocks noGrp="1"/>
          </p:cNvSpPr>
          <p:nvPr>
            <p:ph type="sldNum" sz="quarter" idx="10"/>
          </p:nvPr>
        </p:nvSpPr>
        <p:spPr/>
        <p:txBody>
          <a:bodyPr/>
          <a:lstStyle/>
          <a:p>
            <a:pPr>
              <a:defRPr/>
            </a:pPr>
            <a:fld id="{DEA6251A-E886-4D4B-9A62-E301035EF825}" type="slidenum">
              <a:rPr lang="en-US" smtClean="0"/>
              <a:pPr>
                <a:defRPr/>
              </a:pPr>
              <a:t>20</a:t>
            </a:fld>
            <a:endParaRPr lang="en-US"/>
          </a:p>
        </p:txBody>
      </p:sp>
    </p:spTree>
    <p:extLst>
      <p:ext uri="{BB962C8B-B14F-4D97-AF65-F5344CB8AC3E}">
        <p14:creationId xmlns:p14="http://schemas.microsoft.com/office/powerpoint/2010/main" val="51124811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DTSA – Safe Harbor (18 U.S.C. § 1833 (b))</a:t>
            </a:r>
            <a:endParaRPr lang="en-US" b="1"/>
          </a:p>
        </p:txBody>
      </p:sp>
      <p:sp>
        <p:nvSpPr>
          <p:cNvPr id="3" name="Content Placeholder 2"/>
          <p:cNvSpPr>
            <a:spLocks noGrp="1"/>
          </p:cNvSpPr>
          <p:nvPr>
            <p:ph idx="1"/>
          </p:nvPr>
        </p:nvSpPr>
        <p:spPr/>
        <p:txBody>
          <a:bodyPr/>
          <a:lstStyle/>
          <a:p>
            <a:pPr marL="0" indent="0">
              <a:buNone/>
            </a:pPr>
            <a:r>
              <a:rPr lang="en-US" sz="2000" smtClean="0"/>
              <a:t>(3) Notice</a:t>
            </a:r>
            <a:r>
              <a:rPr lang="en-US" sz="2000"/>
              <a:t>.- </a:t>
            </a:r>
          </a:p>
          <a:p>
            <a:r>
              <a:rPr lang="en-US" sz="2000"/>
              <a:t>(A) In general.-An employer shall provide </a:t>
            </a:r>
            <a:r>
              <a:rPr lang="en-US" sz="2000" i="1">
                <a:solidFill>
                  <a:srgbClr val="FF0000"/>
                </a:solidFill>
              </a:rPr>
              <a:t>notice of the immunity set forth in this subsection</a:t>
            </a:r>
            <a:r>
              <a:rPr lang="en-US" sz="2000"/>
              <a:t> in any contract or agreement with an employee that governs the use of a trade secret or other confidential information.</a:t>
            </a:r>
          </a:p>
          <a:p>
            <a:r>
              <a:rPr lang="en-US" sz="2000"/>
              <a:t>(B) Policy document.-An employer shall be considered to be in compliance with the notice requirement in subparagraph (A) if the employer provides a cross-reference to a policy document provided to the employee that sets forth the employer's reporting policy for a suspected violation of law.</a:t>
            </a:r>
          </a:p>
          <a:p>
            <a:r>
              <a:rPr lang="en-US" sz="2000"/>
              <a:t>(C) Non-compliance.-If an employer does not comply with the notice requirement in subparagraph (A), the employer may not be awarded exemplary damages or attorney fees under subparagraph (C) or (D) of section 1836(b)(3) in an action against an employee to whom notice was not provided.</a:t>
            </a:r>
          </a:p>
          <a:p>
            <a:r>
              <a:rPr lang="en-US" sz="2000"/>
              <a:t>(D) Applicability.-This paragraph shall apply to contracts and agreements that are entered into or updated after the date of enactment of this subsection.</a:t>
            </a:r>
          </a:p>
          <a:p>
            <a:pPr marL="457200" lvl="1" indent="0">
              <a:buNone/>
            </a:pPr>
            <a:endParaRPr lang="en-US" sz="2000"/>
          </a:p>
        </p:txBody>
      </p:sp>
      <p:sp>
        <p:nvSpPr>
          <p:cNvPr id="4" name="Slide Number Placeholder 3"/>
          <p:cNvSpPr>
            <a:spLocks noGrp="1"/>
          </p:cNvSpPr>
          <p:nvPr>
            <p:ph type="sldNum" sz="quarter" idx="4294967295"/>
          </p:nvPr>
        </p:nvSpPr>
        <p:spPr>
          <a:xfrm>
            <a:off x="4673600" y="6477000"/>
            <a:ext cx="2844800" cy="304800"/>
          </a:xfrm>
        </p:spPr>
        <p:txBody>
          <a:bodyPr/>
          <a:lstStyle/>
          <a:p>
            <a:fld id="{36C062E2-929C-477B-99DB-FB3F87080E15}" type="slidenum">
              <a:rPr lang="en-US" smtClean="0"/>
              <a:t>21</a:t>
            </a:fld>
            <a:endParaRPr lang="en-US"/>
          </a:p>
        </p:txBody>
      </p:sp>
    </p:spTree>
    <p:extLst>
      <p:ext uri="{BB962C8B-B14F-4D97-AF65-F5344CB8AC3E}">
        <p14:creationId xmlns:p14="http://schemas.microsoft.com/office/powerpoint/2010/main" val="3724569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DTSA – Safe Harbor (18 U.S.C. § 1833)</a:t>
            </a:r>
            <a:endParaRPr lang="en-US" b="1"/>
          </a:p>
        </p:txBody>
      </p:sp>
      <p:sp>
        <p:nvSpPr>
          <p:cNvPr id="3" name="Content Placeholder 2"/>
          <p:cNvSpPr>
            <a:spLocks noGrp="1"/>
          </p:cNvSpPr>
          <p:nvPr>
            <p:ph sz="half" idx="1"/>
          </p:nvPr>
        </p:nvSpPr>
        <p:spPr/>
        <p:txBody>
          <a:bodyPr/>
          <a:lstStyle/>
          <a:p>
            <a:r>
              <a:rPr lang="en-US" sz="2200" smtClean="0">
                <a:solidFill>
                  <a:schemeClr val="tx1"/>
                </a:solidFill>
              </a:rPr>
              <a:t>New Notice Requirements </a:t>
            </a:r>
            <a:r>
              <a:rPr lang="en-US" sz="2200" b="1" i="1" smtClean="0">
                <a:solidFill>
                  <a:schemeClr val="tx1"/>
                </a:solidFill>
              </a:rPr>
              <a:t>for Employers</a:t>
            </a:r>
            <a:r>
              <a:rPr lang="en-US" sz="2200" smtClean="0">
                <a:solidFill>
                  <a:schemeClr val="tx1"/>
                </a:solidFill>
              </a:rPr>
              <a:t>: </a:t>
            </a:r>
          </a:p>
          <a:p>
            <a:pPr lvl="1"/>
            <a:r>
              <a:rPr lang="en-US" sz="2200" smtClean="0">
                <a:solidFill>
                  <a:schemeClr val="tx1"/>
                </a:solidFill>
              </a:rPr>
              <a:t>To get </a:t>
            </a:r>
            <a:r>
              <a:rPr lang="en-US" sz="2200" smtClean="0">
                <a:solidFill>
                  <a:srgbClr val="FF0000"/>
                </a:solidFill>
              </a:rPr>
              <a:t>punitive damages and attorney fees, </a:t>
            </a:r>
            <a:r>
              <a:rPr lang="en-US" sz="2200" smtClean="0">
                <a:solidFill>
                  <a:schemeClr val="tx1"/>
                </a:solidFill>
              </a:rPr>
              <a:t>a company </a:t>
            </a:r>
            <a:r>
              <a:rPr lang="en-US" sz="2200" smtClean="0">
                <a:solidFill>
                  <a:srgbClr val="FF0000"/>
                </a:solidFill>
              </a:rPr>
              <a:t>must notify employee of immunity. </a:t>
            </a:r>
            <a:r>
              <a:rPr lang="en-US" sz="2200" smtClean="0">
                <a:solidFill>
                  <a:schemeClr val="tx1"/>
                </a:solidFill>
              </a:rPr>
              <a:t>Can be accomplished by providing provision in agreement or cross-reference to policy document that sets forth reporting policy for a suspected violation of law.</a:t>
            </a:r>
          </a:p>
          <a:p>
            <a:pPr lvl="1"/>
            <a:r>
              <a:rPr lang="en-US" sz="2200" smtClean="0">
                <a:solidFill>
                  <a:schemeClr val="tx1"/>
                </a:solidFill>
              </a:rPr>
              <a:t>Applies to contracts that are updated </a:t>
            </a:r>
            <a:r>
              <a:rPr lang="en-US" sz="2200" b="1" i="1" smtClean="0">
                <a:solidFill>
                  <a:srgbClr val="FF0000"/>
                </a:solidFill>
              </a:rPr>
              <a:t>after </a:t>
            </a:r>
            <a:r>
              <a:rPr lang="en-US" sz="2200" smtClean="0">
                <a:solidFill>
                  <a:schemeClr val="tx1"/>
                </a:solidFill>
              </a:rPr>
              <a:t>the date of enactment.</a:t>
            </a:r>
            <a:r>
              <a:rPr lang="en-US" sz="2200" smtClean="0">
                <a:solidFill>
                  <a:srgbClr val="FF0000"/>
                </a:solidFill>
              </a:rPr>
              <a:t> </a:t>
            </a:r>
            <a:r>
              <a:rPr lang="en-US" sz="2200" b="1" i="1">
                <a:solidFill>
                  <a:srgbClr val="FF0000"/>
                </a:solidFill>
              </a:rPr>
              <a:t>S</a:t>
            </a:r>
            <a:r>
              <a:rPr lang="en-US" sz="2200" b="1" i="1" smtClean="0">
                <a:solidFill>
                  <a:srgbClr val="FF0000"/>
                </a:solidFill>
              </a:rPr>
              <a:t>o current existing contracts should be revised!</a:t>
            </a:r>
          </a:p>
          <a:p>
            <a:pPr lvl="1"/>
            <a:endParaRPr lang="en-US" sz="2400" smtClean="0"/>
          </a:p>
        </p:txBody>
      </p:sp>
      <p:pic>
        <p:nvPicPr>
          <p:cNvPr id="6181" name="Picture 3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970142" y="1219201"/>
            <a:ext cx="4580237" cy="456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p:txBody>
          <a:bodyPr/>
          <a:lstStyle/>
          <a:p>
            <a:fld id="{E4230672-051F-4FE5-AA8B-1F3E521CD85B}" type="slidenum">
              <a:rPr lang="en-US" smtClean="0"/>
              <a:t>22</a:t>
            </a:fld>
            <a:endParaRPr lang="en-US"/>
          </a:p>
        </p:txBody>
      </p:sp>
      <p:sp>
        <p:nvSpPr>
          <p:cNvPr id="6" name="Content Placeholder 5"/>
          <p:cNvSpPr>
            <a:spLocks noGrp="1"/>
          </p:cNvSpPr>
          <p:nvPr>
            <p:ph sz="half" idx="2"/>
          </p:nvPr>
        </p:nvSpPr>
        <p:spPr/>
        <p:txBody>
          <a:bodyPr/>
          <a:lstStyle/>
          <a:p>
            <a:endParaRPr lang="en-US"/>
          </a:p>
        </p:txBody>
      </p:sp>
    </p:spTree>
    <p:extLst>
      <p:ext uri="{BB962C8B-B14F-4D97-AF65-F5344CB8AC3E}">
        <p14:creationId xmlns:p14="http://schemas.microsoft.com/office/powerpoint/2010/main" val="6643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5956" y="492579"/>
            <a:ext cx="10452100" cy="4906963"/>
          </a:xfrm>
        </p:spPr>
        <p:txBody>
          <a:bodyPr/>
          <a:lstStyle/>
          <a:p>
            <a:pPr marL="0" indent="0">
              <a:buNone/>
            </a:pPr>
            <a:r>
              <a:rPr lang="en-US" sz="2200" b="1" u="sng" smtClean="0">
                <a:solidFill>
                  <a:schemeClr val="tx1"/>
                </a:solidFill>
              </a:rPr>
              <a:t>Sample  Provision</a:t>
            </a:r>
          </a:p>
          <a:p>
            <a:pPr marL="0" indent="0">
              <a:buNone/>
            </a:pPr>
            <a:endParaRPr lang="en-US" sz="2200" u="sng">
              <a:solidFill>
                <a:schemeClr val="tx1"/>
              </a:solidFill>
            </a:endParaRPr>
          </a:p>
          <a:p>
            <a:pPr marL="0" indent="0">
              <a:buNone/>
            </a:pPr>
            <a:r>
              <a:rPr lang="en-US" sz="2200" smtClean="0">
                <a:solidFill>
                  <a:schemeClr val="tx1"/>
                </a:solidFill>
              </a:rPr>
              <a:t>The Company advises and I acknowledge my understanding that, pursuant to the Defend Trade Secrets Act of 2016 (“DTSA”), whistleblower and retaliation claim immunity is extended to me. In this regard, I will not be subject to any criminal and/or civil liability for A) the direct or indirect disclosure of trade secret information in confidence to federal, state or local authorities, or to an attorney, for the sole purpose of investigating or reporting suspected violations of law, or B) disclosure in a complaint or other document filed in a lawsuit or other proceeding if it is filed under seal so that it is not disclosed to the public. Additionally, I will not be subject to any criminal and./or civil liability for divulging trade secret information to my attorney or in the filing of a lawsuit for retaliation by the Company for reporting a suspected violation of law, so long as documents containing the trade secrets are filed under seal and not disclosed except by court order.</a:t>
            </a:r>
          </a:p>
          <a:p>
            <a:pPr marL="0" indent="0">
              <a:buNone/>
            </a:pPr>
            <a:endParaRPr lang="en-US" sz="2200">
              <a:solidFill>
                <a:schemeClr val="tx1"/>
              </a:solidFill>
            </a:endParaRPr>
          </a:p>
          <a:p>
            <a:pPr marL="0" indent="0">
              <a:buNone/>
            </a:pPr>
            <a:r>
              <a:rPr lang="en-US" sz="2200" smtClean="0">
                <a:solidFill>
                  <a:schemeClr val="tx1"/>
                </a:solidFill>
              </a:rPr>
              <a:t> </a:t>
            </a:r>
            <a:endParaRPr lang="en-US" sz="2400" smtClean="0"/>
          </a:p>
        </p:txBody>
      </p:sp>
      <p:sp>
        <p:nvSpPr>
          <p:cNvPr id="2" name="Slide Number Placeholder 1"/>
          <p:cNvSpPr>
            <a:spLocks noGrp="1"/>
          </p:cNvSpPr>
          <p:nvPr>
            <p:ph type="sldNum" sz="quarter" idx="4294967295"/>
          </p:nvPr>
        </p:nvSpPr>
        <p:spPr>
          <a:xfrm>
            <a:off x="4673600" y="6477000"/>
            <a:ext cx="2844800" cy="304800"/>
          </a:xfrm>
        </p:spPr>
        <p:txBody>
          <a:bodyPr/>
          <a:lstStyle/>
          <a:p>
            <a:fld id="{36C062E2-929C-477B-99DB-FB3F87080E15}" type="slidenum">
              <a:rPr lang="en-US" smtClean="0"/>
              <a:t>23</a:t>
            </a:fld>
            <a:endParaRPr lang="en-US"/>
          </a:p>
        </p:txBody>
      </p:sp>
    </p:spTree>
    <p:extLst>
      <p:ext uri="{BB962C8B-B14F-4D97-AF65-F5344CB8AC3E}">
        <p14:creationId xmlns:p14="http://schemas.microsoft.com/office/powerpoint/2010/main" val="226565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315" y="2699842"/>
            <a:ext cx="11239500" cy="715962"/>
          </a:xfrm>
        </p:spPr>
        <p:txBody>
          <a:bodyPr/>
          <a:lstStyle/>
          <a:p>
            <a:r>
              <a:rPr lang="en-US" sz="4400"/>
              <a:t>DTSA Impediments to Restrictions</a:t>
            </a:r>
            <a:br>
              <a:rPr lang="en-US" sz="4400"/>
            </a:br>
            <a:r>
              <a:rPr lang="en-US" sz="4400"/>
              <a:t>on Employment</a:t>
            </a:r>
          </a:p>
        </p:txBody>
      </p:sp>
      <p:sp>
        <p:nvSpPr>
          <p:cNvPr id="4" name="Slide Number Placeholder 3"/>
          <p:cNvSpPr>
            <a:spLocks noGrp="1"/>
          </p:cNvSpPr>
          <p:nvPr>
            <p:ph type="sldNum" sz="quarter" idx="4294967295"/>
          </p:nvPr>
        </p:nvSpPr>
        <p:spPr>
          <a:xfrm>
            <a:off x="4673600" y="6477000"/>
            <a:ext cx="2844800" cy="304800"/>
          </a:xfrm>
        </p:spPr>
        <p:txBody>
          <a:bodyPr/>
          <a:lstStyle/>
          <a:p>
            <a:fld id="{36C062E2-929C-477B-99DB-FB3F87080E15}" type="slidenum">
              <a:rPr lang="en-US" smtClean="0"/>
              <a:t>24</a:t>
            </a:fld>
            <a:endParaRPr lang="en-US"/>
          </a:p>
        </p:txBody>
      </p:sp>
      <p:sp>
        <p:nvSpPr>
          <p:cNvPr id="5" name="Rectangle 4"/>
          <p:cNvSpPr/>
          <p:nvPr/>
        </p:nvSpPr>
        <p:spPr>
          <a:xfrm>
            <a:off x="3067050" y="3057823"/>
            <a:ext cx="6096000" cy="646331"/>
          </a:xfrm>
          <a:prstGeom prst="rect">
            <a:avLst/>
          </a:prstGeom>
        </p:spPr>
        <p:txBody>
          <a:bodyPr>
            <a:spAutoFit/>
          </a:bodyPr>
          <a:lstStyle/>
          <a:p>
            <a:r>
              <a:rPr lang="en-US"/>
              <a:t/>
            </a:r>
            <a:br>
              <a:rPr lang="en-US"/>
            </a:br>
            <a:endParaRPr lang="en-US"/>
          </a:p>
        </p:txBody>
      </p:sp>
    </p:spTree>
    <p:extLst>
      <p:ext uri="{BB962C8B-B14F-4D97-AF65-F5344CB8AC3E}">
        <p14:creationId xmlns:p14="http://schemas.microsoft.com/office/powerpoint/2010/main" val="114485327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599" y="317770"/>
            <a:ext cx="11239500" cy="715962"/>
          </a:xfrm>
        </p:spPr>
        <p:txBody>
          <a:bodyPr/>
          <a:lstStyle/>
          <a:p>
            <a:r>
              <a:rPr lang="en-US" sz="3200" smtClean="0"/>
              <a:t>DTSA Impediments to Restrictions</a:t>
            </a:r>
            <a:br>
              <a:rPr lang="en-US" sz="3200" smtClean="0"/>
            </a:br>
            <a:r>
              <a:rPr lang="en-US" sz="3200" smtClean="0"/>
              <a:t>on Employment</a:t>
            </a:r>
            <a:endParaRPr lang="en-US" sz="3200"/>
          </a:p>
        </p:txBody>
      </p:sp>
      <p:sp>
        <p:nvSpPr>
          <p:cNvPr id="3" name="Content Placeholder 2"/>
          <p:cNvSpPr>
            <a:spLocks noGrp="1"/>
          </p:cNvSpPr>
          <p:nvPr>
            <p:ph idx="1"/>
          </p:nvPr>
        </p:nvSpPr>
        <p:spPr>
          <a:xfrm>
            <a:off x="1117599" y="1219201"/>
            <a:ext cx="10452100" cy="5112588"/>
          </a:xfrm>
        </p:spPr>
        <p:txBody>
          <a:bodyPr/>
          <a:lstStyle/>
          <a:p>
            <a:pPr marL="0" indent="914400">
              <a:buNone/>
            </a:pPr>
            <a:r>
              <a:rPr lang="en-US" sz="2400"/>
              <a:t>(3) </a:t>
            </a:r>
            <a:r>
              <a:rPr lang="en-US" sz="2400" b="1">
                <a:solidFill>
                  <a:srgbClr val="FF0000"/>
                </a:solidFill>
              </a:rPr>
              <a:t>Remedies.</a:t>
            </a:r>
            <a:r>
              <a:rPr lang="en-US" sz="2400"/>
              <a:t> In a civil action brought under this subsection with respect to the misappropriation of a trade secret, a court may--</a:t>
            </a:r>
          </a:p>
          <a:p>
            <a:pPr marL="0" indent="914400">
              <a:buNone/>
            </a:pPr>
            <a:r>
              <a:rPr lang="en-US" sz="2400"/>
              <a:t>(A) </a:t>
            </a:r>
            <a:r>
              <a:rPr lang="en-US" sz="2400">
                <a:solidFill>
                  <a:schemeClr val="tx1"/>
                </a:solidFill>
              </a:rPr>
              <a:t>grant an </a:t>
            </a:r>
            <a:r>
              <a:rPr lang="en-US" sz="2400" b="1" i="1">
                <a:solidFill>
                  <a:srgbClr val="FF0000"/>
                </a:solidFill>
              </a:rPr>
              <a:t>injunction</a:t>
            </a:r>
            <a:r>
              <a:rPr lang="en-US" sz="2400">
                <a:solidFill>
                  <a:schemeClr val="tx1"/>
                </a:solidFill>
              </a:rPr>
              <a:t>--</a:t>
            </a:r>
          </a:p>
          <a:p>
            <a:pPr marL="0" indent="1371600">
              <a:buNone/>
            </a:pPr>
            <a:r>
              <a:rPr lang="en-US" sz="2400"/>
              <a:t>(i)  to prevent any actual or threatened misappropriation described in paragraph (1) on such terms as the court deems reasonable, </a:t>
            </a:r>
            <a:r>
              <a:rPr lang="en-US" sz="2400">
                <a:solidFill>
                  <a:srgbClr val="FF0000"/>
                </a:solidFill>
              </a:rPr>
              <a:t>provided the order does not--</a:t>
            </a:r>
          </a:p>
          <a:p>
            <a:pPr marL="0" indent="1828800">
              <a:buNone/>
            </a:pPr>
            <a:r>
              <a:rPr lang="en-US" sz="2400"/>
              <a:t>(I) </a:t>
            </a:r>
            <a:r>
              <a:rPr lang="en-US" sz="2400">
                <a:solidFill>
                  <a:srgbClr val="FF0000"/>
                </a:solidFill>
              </a:rPr>
              <a:t>prevent a person from entering into an employment relationship</a:t>
            </a:r>
            <a:r>
              <a:rPr lang="en-US" sz="2400"/>
              <a:t>, and that </a:t>
            </a:r>
            <a:r>
              <a:rPr lang="en-US" sz="2400">
                <a:solidFill>
                  <a:srgbClr val="FF0000"/>
                </a:solidFill>
              </a:rPr>
              <a:t>conditions placed on such employment shall be based on evidence of</a:t>
            </a:r>
            <a:r>
              <a:rPr lang="en-US" sz="2400" b="1">
                <a:solidFill>
                  <a:srgbClr val="FF0000"/>
                </a:solidFill>
              </a:rPr>
              <a:t> </a:t>
            </a:r>
            <a:r>
              <a:rPr lang="en-US" sz="2400" b="1" i="1">
                <a:solidFill>
                  <a:srgbClr val="FF0000"/>
                </a:solidFill>
              </a:rPr>
              <a:t>threatened misappropriation </a:t>
            </a:r>
            <a:r>
              <a:rPr lang="en-US" sz="2400" b="1">
                <a:solidFill>
                  <a:srgbClr val="FF0000"/>
                </a:solidFill>
              </a:rPr>
              <a:t>and </a:t>
            </a:r>
            <a:r>
              <a:rPr lang="en-US" sz="2400" b="1" i="1">
                <a:solidFill>
                  <a:srgbClr val="FF0000"/>
                </a:solidFill>
              </a:rPr>
              <a:t>not merely on the information the person knows</a:t>
            </a:r>
            <a:r>
              <a:rPr lang="en-US" sz="2400"/>
              <a:t>; or</a:t>
            </a:r>
          </a:p>
          <a:p>
            <a:pPr marL="0" indent="1828800">
              <a:buNone/>
            </a:pPr>
            <a:r>
              <a:rPr lang="en-US" sz="2400"/>
              <a:t>(II) </a:t>
            </a:r>
            <a:r>
              <a:rPr lang="en-US" sz="2400" b="1">
                <a:solidFill>
                  <a:srgbClr val="FF0000"/>
                </a:solidFill>
              </a:rPr>
              <a:t>otherwise conflict with an applicable State law prohibiting restraints on the practice of a lawful profession, trade, or business</a:t>
            </a:r>
            <a:r>
              <a:rPr lang="en-US" sz="2400"/>
              <a:t>;</a:t>
            </a:r>
          </a:p>
          <a:p>
            <a:endParaRPr lang="en-US"/>
          </a:p>
        </p:txBody>
      </p:sp>
      <p:sp>
        <p:nvSpPr>
          <p:cNvPr id="4" name="Slide Number Placeholder 3"/>
          <p:cNvSpPr>
            <a:spLocks noGrp="1"/>
          </p:cNvSpPr>
          <p:nvPr>
            <p:ph type="sldNum" sz="quarter" idx="4294967295"/>
          </p:nvPr>
        </p:nvSpPr>
        <p:spPr>
          <a:xfrm>
            <a:off x="4673600" y="6477000"/>
            <a:ext cx="2844800" cy="304800"/>
          </a:xfrm>
        </p:spPr>
        <p:txBody>
          <a:bodyPr/>
          <a:lstStyle/>
          <a:p>
            <a:fld id="{36C062E2-929C-477B-99DB-FB3F87080E15}" type="slidenum">
              <a:rPr lang="en-US" smtClean="0"/>
              <a:t>25</a:t>
            </a:fld>
            <a:endParaRPr lang="en-US"/>
          </a:p>
        </p:txBody>
      </p:sp>
    </p:spTree>
    <p:extLst>
      <p:ext uri="{BB962C8B-B14F-4D97-AF65-F5344CB8AC3E}">
        <p14:creationId xmlns:p14="http://schemas.microsoft.com/office/powerpoint/2010/main" val="3047529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a:t>DTSA Impediments to Restrictions</a:t>
            </a:r>
            <a:br>
              <a:rPr lang="en-US" sz="2800"/>
            </a:br>
            <a:r>
              <a:rPr lang="en-US" sz="2800"/>
              <a:t>on </a:t>
            </a:r>
            <a:r>
              <a:rPr lang="en-US" sz="2800" smtClean="0"/>
              <a:t>Employment (cont.)</a:t>
            </a:r>
            <a:endParaRPr lang="en-US" sz="2800"/>
          </a:p>
        </p:txBody>
      </p:sp>
      <p:sp>
        <p:nvSpPr>
          <p:cNvPr id="3" name="Content Placeholder 2"/>
          <p:cNvSpPr>
            <a:spLocks noGrp="1"/>
          </p:cNvSpPr>
          <p:nvPr>
            <p:ph idx="1"/>
          </p:nvPr>
        </p:nvSpPr>
        <p:spPr/>
        <p:txBody>
          <a:bodyPr/>
          <a:lstStyle/>
          <a:p>
            <a:r>
              <a:rPr lang="en-US" sz="1800" smtClean="0"/>
              <a:t>Statutory prevention of use of “Inevitable Disclosure Doctrine” in DTSA </a:t>
            </a:r>
            <a:r>
              <a:rPr lang="en-US" sz="1800" b="1" i="1" smtClean="0"/>
              <a:t>injunction orders</a:t>
            </a:r>
          </a:p>
          <a:p>
            <a:r>
              <a:rPr lang="en-US" sz="1600" b="1" i="1" smtClean="0"/>
              <a:t>SOME</a:t>
            </a:r>
            <a:r>
              <a:rPr lang="en-US" sz="1600" i="1" smtClean="0"/>
              <a:t> </a:t>
            </a:r>
            <a:r>
              <a:rPr lang="en-US" sz="1600" smtClean="0"/>
              <a:t>States recognize “inevitable disclosure doctrine”</a:t>
            </a:r>
          </a:p>
          <a:p>
            <a:r>
              <a:rPr lang="en-US" sz="1600" smtClean="0"/>
              <a:t>Prevents an employee from going to a competitor for what they KNOW. </a:t>
            </a:r>
          </a:p>
          <a:p>
            <a:r>
              <a:rPr lang="en-US" sz="1600" smtClean="0"/>
              <a:t>E.g. </a:t>
            </a:r>
            <a:r>
              <a:rPr lang="en-US" sz="1600" i="1" smtClean="0">
                <a:solidFill>
                  <a:srgbClr val="FF0000"/>
                </a:solidFill>
              </a:rPr>
              <a:t>PepsiCo v. Redmond</a:t>
            </a:r>
            <a:r>
              <a:rPr lang="en-US" sz="1600" smtClean="0"/>
              <a:t>, 54 F.3d 1262 (7</a:t>
            </a:r>
            <a:r>
              <a:rPr lang="en-US" sz="1600" baseline="30000" smtClean="0"/>
              <a:t>th</a:t>
            </a:r>
            <a:r>
              <a:rPr lang="en-US" sz="1600" smtClean="0"/>
              <a:t> Cir. 1995) (Imposed covenant in absence of same in light of </a:t>
            </a:r>
            <a:r>
              <a:rPr lang="en-US" sz="1600" b="1" i="1" smtClean="0"/>
              <a:t>threatened misappropriation </a:t>
            </a:r>
            <a:r>
              <a:rPr lang="en-US" sz="1600" smtClean="0"/>
              <a:t>under ITSA as a result of what former E’ee </a:t>
            </a:r>
            <a:r>
              <a:rPr lang="en-US" sz="1600" b="1" i="1" smtClean="0"/>
              <a:t>knew</a:t>
            </a:r>
            <a:r>
              <a:rPr lang="en-US" sz="1600" smtClean="0"/>
              <a:t>, not in light of any evidence of disclosure)</a:t>
            </a:r>
          </a:p>
          <a:p>
            <a:pPr lvl="1"/>
            <a:r>
              <a:rPr lang="en-US" sz="1200" smtClean="0"/>
              <a:t>Other States </a:t>
            </a:r>
            <a:r>
              <a:rPr lang="en-US" sz="1200" b="1" i="1" smtClean="0"/>
              <a:t>recognizing</a:t>
            </a:r>
            <a:r>
              <a:rPr lang="en-US" sz="1200" smtClean="0"/>
              <a:t> Inevitable Disclosure Doctrine: </a:t>
            </a:r>
          </a:p>
          <a:p>
            <a:pPr lvl="2"/>
            <a:r>
              <a:rPr lang="en-US" sz="1200" smtClean="0"/>
              <a:t>Arkansas, </a:t>
            </a:r>
          </a:p>
          <a:p>
            <a:pPr lvl="2"/>
            <a:r>
              <a:rPr lang="en-US" sz="1200" smtClean="0"/>
              <a:t>Delaware (</a:t>
            </a:r>
            <a:r>
              <a:rPr lang="en-US" sz="1200" i="1" smtClean="0">
                <a:solidFill>
                  <a:srgbClr val="FF0000"/>
                </a:solidFill>
              </a:rPr>
              <a:t>E.I. Dupont v. Amer. Potash</a:t>
            </a:r>
            <a:r>
              <a:rPr lang="en-US" sz="1200" smtClean="0"/>
              <a:t>—first court to use the phrase “inevitable disclosure doctrine.”)</a:t>
            </a:r>
          </a:p>
          <a:p>
            <a:pPr lvl="2"/>
            <a:r>
              <a:rPr lang="en-US" sz="1200" smtClean="0"/>
              <a:t>Georgia? (Compare </a:t>
            </a:r>
            <a:r>
              <a:rPr lang="en-US" sz="1200" i="1" smtClean="0">
                <a:solidFill>
                  <a:srgbClr val="FF0000"/>
                </a:solidFill>
              </a:rPr>
              <a:t>Essex v. Southwire </a:t>
            </a:r>
            <a:r>
              <a:rPr lang="en-US" sz="1200" smtClean="0"/>
              <a:t>with </a:t>
            </a:r>
            <a:r>
              <a:rPr lang="en-US" sz="1200" i="1" smtClean="0">
                <a:solidFill>
                  <a:srgbClr val="FF0000"/>
                </a:solidFill>
              </a:rPr>
              <a:t>Holton v Physician Oncology) </a:t>
            </a:r>
          </a:p>
          <a:p>
            <a:pPr lvl="2"/>
            <a:r>
              <a:rPr lang="en-US" sz="1200" smtClean="0"/>
              <a:t>Illinois</a:t>
            </a:r>
          </a:p>
          <a:p>
            <a:pPr lvl="2"/>
            <a:r>
              <a:rPr lang="en-US" sz="1200" smtClean="0"/>
              <a:t>Iowa</a:t>
            </a:r>
          </a:p>
          <a:p>
            <a:pPr lvl="2"/>
            <a:r>
              <a:rPr lang="en-US" sz="1200" smtClean="0"/>
              <a:t>New Jersey</a:t>
            </a:r>
          </a:p>
          <a:p>
            <a:pPr lvl="2"/>
            <a:r>
              <a:rPr lang="en-US" sz="1200" smtClean="0"/>
              <a:t>North Carolina </a:t>
            </a:r>
          </a:p>
          <a:p>
            <a:pPr lvl="2"/>
            <a:r>
              <a:rPr lang="en-US" sz="1200" smtClean="0"/>
              <a:t>Utah</a:t>
            </a:r>
          </a:p>
          <a:p>
            <a:pPr lvl="2"/>
            <a:r>
              <a:rPr lang="en-US" sz="1200" smtClean="0"/>
              <a:t>Washington </a:t>
            </a:r>
          </a:p>
          <a:p>
            <a:pPr lvl="1"/>
            <a:r>
              <a:rPr lang="en-US" sz="1200" smtClean="0"/>
              <a:t>States specifically </a:t>
            </a:r>
            <a:r>
              <a:rPr lang="en-US" sz="1200" b="1" i="1" smtClean="0"/>
              <a:t>rejecting</a:t>
            </a:r>
            <a:r>
              <a:rPr lang="en-US" sz="1200" smtClean="0"/>
              <a:t> Inevitable Disclosure Doctrine: </a:t>
            </a:r>
          </a:p>
          <a:p>
            <a:pPr lvl="2"/>
            <a:r>
              <a:rPr lang="en-US" sz="1200" smtClean="0"/>
              <a:t>California</a:t>
            </a:r>
          </a:p>
          <a:p>
            <a:pPr lvl="2"/>
            <a:r>
              <a:rPr lang="en-US" sz="1200" err="1" smtClean="0"/>
              <a:t>Lousiana </a:t>
            </a:r>
          </a:p>
          <a:p>
            <a:pPr lvl="2"/>
            <a:r>
              <a:rPr lang="en-US" sz="1200" smtClean="0"/>
              <a:t>Maryland</a:t>
            </a:r>
          </a:p>
          <a:p>
            <a:pPr lvl="2"/>
            <a:r>
              <a:rPr lang="en-US" sz="1200" smtClean="0"/>
              <a:t>Virginia  </a:t>
            </a:r>
            <a:endParaRPr lang="en-US" sz="1200"/>
          </a:p>
        </p:txBody>
      </p:sp>
      <p:pic>
        <p:nvPicPr>
          <p:cNvPr id="7205" name="Picture 3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206182" y="3983403"/>
            <a:ext cx="2854836" cy="1828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294967295"/>
          </p:nvPr>
        </p:nvSpPr>
        <p:spPr>
          <a:xfrm>
            <a:off x="4673600" y="6477000"/>
            <a:ext cx="2844800" cy="304800"/>
          </a:xfrm>
        </p:spPr>
        <p:txBody>
          <a:bodyPr/>
          <a:lstStyle/>
          <a:p>
            <a:fld id="{36C062E2-929C-477B-99DB-FB3F87080E15}" type="slidenum">
              <a:rPr lang="en-US" smtClean="0"/>
              <a:t>26</a:t>
            </a:fld>
            <a:endParaRPr lang="en-US"/>
          </a:p>
        </p:txBody>
      </p:sp>
    </p:spTree>
    <p:extLst>
      <p:ext uri="{BB962C8B-B14F-4D97-AF65-F5344CB8AC3E}">
        <p14:creationId xmlns:p14="http://schemas.microsoft.com/office/powerpoint/2010/main" val="76875553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mtClean="0"/>
              <a:t>Damages </a:t>
            </a:r>
            <a:endParaRPr lang="en-US"/>
          </a:p>
        </p:txBody>
      </p:sp>
      <p:sp>
        <p:nvSpPr>
          <p:cNvPr id="3" name="AutoShape 2" descr="Image result for money"/>
          <p:cNvSpPr>
            <a:spLocks noChangeAspect="1" noChangeArrowheads="1"/>
          </p:cNvSpPr>
          <p:nvPr/>
        </p:nvSpPr>
        <p:spPr bwMode="auto">
          <a:xfrm flipV="1">
            <a:off x="-31751" y="168273"/>
            <a:ext cx="2685303" cy="292454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Image result for money"/>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2088785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900" y="323944"/>
            <a:ext cx="11341100" cy="715962"/>
          </a:xfrm>
        </p:spPr>
        <p:txBody>
          <a:bodyPr/>
          <a:lstStyle/>
          <a:p>
            <a:r>
              <a:rPr lang="en-US" sz="3200" smtClean="0">
                <a:solidFill>
                  <a:srgbClr val="FF0000"/>
                </a:solidFill>
              </a:rPr>
              <a:t>Damage Remedies </a:t>
            </a:r>
            <a:endParaRPr lang="en-US" sz="3200">
              <a:solidFill>
                <a:srgbClr val="FF0000"/>
              </a:solidFill>
            </a:endParaRPr>
          </a:p>
        </p:txBody>
      </p:sp>
      <p:sp>
        <p:nvSpPr>
          <p:cNvPr id="3" name="Content Placeholder 2"/>
          <p:cNvSpPr>
            <a:spLocks noGrp="1"/>
          </p:cNvSpPr>
          <p:nvPr>
            <p:ph sz="half" idx="1"/>
          </p:nvPr>
        </p:nvSpPr>
        <p:spPr>
          <a:xfrm>
            <a:off x="1036919" y="1151964"/>
            <a:ext cx="5570070" cy="4906963"/>
          </a:xfrm>
        </p:spPr>
        <p:txBody>
          <a:bodyPr/>
          <a:lstStyle/>
          <a:p>
            <a:pPr marL="0" indent="914400">
              <a:buNone/>
            </a:pPr>
            <a:r>
              <a:rPr lang="en-US" sz="1800"/>
              <a:t>(B) </a:t>
            </a:r>
            <a:r>
              <a:rPr lang="en-US" sz="1800" b="1">
                <a:solidFill>
                  <a:srgbClr val="FF0000"/>
                </a:solidFill>
              </a:rPr>
              <a:t>award--</a:t>
            </a:r>
          </a:p>
          <a:p>
            <a:pPr marL="0" indent="1371600">
              <a:buNone/>
            </a:pPr>
            <a:r>
              <a:rPr lang="en-US" sz="1800"/>
              <a:t>(i) (I) </a:t>
            </a:r>
            <a:r>
              <a:rPr lang="en-US" sz="1800" b="1">
                <a:solidFill>
                  <a:srgbClr val="FF0000"/>
                </a:solidFill>
              </a:rPr>
              <a:t>damages for actual loss</a:t>
            </a:r>
            <a:r>
              <a:rPr lang="en-US" sz="1800"/>
              <a:t> caused by the misappropriation </a:t>
            </a:r>
            <a:r>
              <a:rPr lang="en-US" sz="1800" smtClean="0"/>
              <a:t>…; </a:t>
            </a:r>
            <a:r>
              <a:rPr lang="en-US" sz="1800"/>
              <a:t>and</a:t>
            </a:r>
          </a:p>
          <a:p>
            <a:pPr marL="0" indent="914400">
              <a:buNone/>
            </a:pPr>
            <a:r>
              <a:rPr lang="en-US" sz="1800"/>
              <a:t>(II) damages for any unjust enrichment </a:t>
            </a:r>
            <a:r>
              <a:rPr lang="en-US" sz="1800" smtClean="0"/>
              <a:t>…not </a:t>
            </a:r>
            <a:r>
              <a:rPr lang="en-US" sz="1800"/>
              <a:t>addressed in computing damages for actual loss; </a:t>
            </a:r>
            <a:r>
              <a:rPr lang="en-US" sz="1800" smtClean="0"/>
              <a:t>or (</a:t>
            </a:r>
            <a:r>
              <a:rPr lang="en-US" sz="1800"/>
              <a:t>ii) in lieu of damages </a:t>
            </a:r>
            <a:r>
              <a:rPr lang="en-US" sz="1800" smtClean="0"/>
              <a:t>…the </a:t>
            </a:r>
            <a:r>
              <a:rPr lang="en-US" sz="1800"/>
              <a:t>damages caused by </a:t>
            </a:r>
            <a:r>
              <a:rPr lang="en-US" sz="1800" smtClean="0"/>
              <a:t>the misappropriation </a:t>
            </a:r>
            <a:r>
              <a:rPr lang="en-US" sz="1800" b="1">
                <a:solidFill>
                  <a:srgbClr val="FF0000"/>
                </a:solidFill>
              </a:rPr>
              <a:t>measured by imposition of liability for a reasonable royalty</a:t>
            </a:r>
            <a:r>
              <a:rPr lang="en-US" sz="1800"/>
              <a:t> for </a:t>
            </a:r>
            <a:r>
              <a:rPr lang="en-US" sz="1800" smtClean="0"/>
              <a:t>the misappropriator's </a:t>
            </a:r>
            <a:r>
              <a:rPr lang="en-US" sz="1800"/>
              <a:t>unauthorized </a:t>
            </a:r>
            <a:r>
              <a:rPr lang="en-US" sz="1800" b="1" i="1">
                <a:solidFill>
                  <a:srgbClr val="FF0000"/>
                </a:solidFill>
              </a:rPr>
              <a:t>disclosure or use </a:t>
            </a:r>
            <a:r>
              <a:rPr lang="en-US" sz="1800"/>
              <a:t>of the trade secret;</a:t>
            </a:r>
          </a:p>
          <a:p>
            <a:pPr marL="0" indent="914400">
              <a:buNone/>
            </a:pPr>
            <a:r>
              <a:rPr lang="en-US" sz="1800"/>
              <a:t>(C) if the trade secret is </a:t>
            </a:r>
            <a:r>
              <a:rPr lang="en-US" sz="1800" b="1">
                <a:solidFill>
                  <a:srgbClr val="FF0000"/>
                </a:solidFill>
              </a:rPr>
              <a:t>willfully and maliciously misappropriated</a:t>
            </a:r>
            <a:r>
              <a:rPr lang="en-US" sz="1800"/>
              <a:t>, award </a:t>
            </a:r>
            <a:r>
              <a:rPr lang="en-US" sz="1800" smtClean="0"/>
              <a:t>exemplary damages </a:t>
            </a:r>
            <a:r>
              <a:rPr lang="en-US" sz="1800"/>
              <a:t>in an amount not more </a:t>
            </a:r>
            <a:r>
              <a:rPr lang="en-US" sz="1800" b="1">
                <a:solidFill>
                  <a:srgbClr val="FF0000"/>
                </a:solidFill>
              </a:rPr>
              <a:t>than 2 times the amount of the damages </a:t>
            </a:r>
            <a:r>
              <a:rPr lang="en-US" sz="1800"/>
              <a:t>awarded </a:t>
            </a:r>
            <a:r>
              <a:rPr lang="en-US" sz="1800" smtClean="0"/>
              <a:t>under subparagraph </a:t>
            </a:r>
            <a:r>
              <a:rPr lang="en-US" sz="1800"/>
              <a:t>(B); </a:t>
            </a:r>
            <a:endParaRPr lang="en-US" sz="1800" smtClean="0"/>
          </a:p>
          <a:p>
            <a:pPr marL="0" indent="914400">
              <a:buNone/>
            </a:pPr>
            <a:r>
              <a:rPr lang="en-US" sz="1800" b="1" i="1" smtClean="0"/>
              <a:t>and</a:t>
            </a:r>
            <a:endParaRPr lang="en-US" sz="1800" b="1" i="1"/>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4884" y="2160213"/>
            <a:ext cx="2143125" cy="2143125"/>
          </a:xfrm>
          <a:prstGeom prst="rect">
            <a:avLst/>
          </a:prstGeom>
        </p:spPr>
      </p:pic>
      <p:pic>
        <p:nvPicPr>
          <p:cNvPr id="11" name="Content Placeholder 10"/>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92471" y="1479177"/>
            <a:ext cx="4186284" cy="4186284"/>
          </a:xfrm>
        </p:spPr>
      </p:pic>
    </p:spTree>
    <p:extLst>
      <p:ext uri="{BB962C8B-B14F-4D97-AF65-F5344CB8AC3E}">
        <p14:creationId xmlns:p14="http://schemas.microsoft.com/office/powerpoint/2010/main" val="270005776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solidFill>
                  <a:srgbClr val="FF0000"/>
                </a:solidFill>
              </a:rPr>
              <a:t>Damage Remedies--Attorney’s Fees </a:t>
            </a:r>
            <a:endParaRPr lang="en-US" sz="3200">
              <a:solidFill>
                <a:srgbClr val="FF0000"/>
              </a:solidFill>
            </a:endParaRPr>
          </a:p>
        </p:txBody>
      </p:sp>
      <p:sp>
        <p:nvSpPr>
          <p:cNvPr id="3" name="Content Placeholder 2"/>
          <p:cNvSpPr>
            <a:spLocks noGrp="1"/>
          </p:cNvSpPr>
          <p:nvPr>
            <p:ph sz="half" idx="1"/>
          </p:nvPr>
        </p:nvSpPr>
        <p:spPr>
          <a:xfrm>
            <a:off x="1117601" y="1219201"/>
            <a:ext cx="4924612" cy="4906963"/>
          </a:xfrm>
        </p:spPr>
        <p:txBody>
          <a:bodyPr/>
          <a:lstStyle/>
          <a:p>
            <a:pPr marL="0" indent="914400">
              <a:buNone/>
            </a:pPr>
            <a:r>
              <a:rPr lang="en-US" sz="1800" b="1" i="1" smtClean="0">
                <a:solidFill>
                  <a:srgbClr val="FF0000"/>
                </a:solidFill>
              </a:rPr>
              <a:t>and</a:t>
            </a:r>
            <a:endParaRPr lang="en-US" sz="1800" b="1" i="1">
              <a:solidFill>
                <a:srgbClr val="FF0000"/>
              </a:solidFill>
            </a:endParaRPr>
          </a:p>
          <a:p>
            <a:pPr marL="0" indent="914400">
              <a:buNone/>
            </a:pPr>
            <a:r>
              <a:rPr lang="en-US" sz="1800"/>
              <a:t>(D) if a </a:t>
            </a:r>
            <a:r>
              <a:rPr lang="en-US" sz="1800" b="1">
                <a:solidFill>
                  <a:srgbClr val="FF0000"/>
                </a:solidFill>
              </a:rPr>
              <a:t>claim </a:t>
            </a:r>
            <a:r>
              <a:rPr lang="en-US" sz="1800" b="1">
                <a:solidFill>
                  <a:schemeClr val="tx1"/>
                </a:solidFill>
              </a:rPr>
              <a:t>of the </a:t>
            </a:r>
            <a:r>
              <a:rPr lang="en-US" sz="1800" b="1">
                <a:solidFill>
                  <a:srgbClr val="FF0000"/>
                </a:solidFill>
              </a:rPr>
              <a:t>misappropriation </a:t>
            </a:r>
            <a:r>
              <a:rPr lang="en-US" sz="1800" b="1">
                <a:solidFill>
                  <a:schemeClr val="tx1"/>
                </a:solidFill>
              </a:rPr>
              <a:t>is</a:t>
            </a:r>
            <a:r>
              <a:rPr lang="en-US" sz="1800" b="1">
                <a:solidFill>
                  <a:srgbClr val="FF0000"/>
                </a:solidFill>
              </a:rPr>
              <a:t> made in bad faith, </a:t>
            </a:r>
            <a:r>
              <a:rPr lang="en-US" sz="1800" b="1">
                <a:solidFill>
                  <a:schemeClr val="tx1"/>
                </a:solidFill>
              </a:rPr>
              <a:t>which may be established </a:t>
            </a:r>
            <a:r>
              <a:rPr lang="en-US" sz="1800" b="1" smtClean="0">
                <a:solidFill>
                  <a:schemeClr val="tx1"/>
                </a:solidFill>
              </a:rPr>
              <a:t>by circumstantial </a:t>
            </a:r>
            <a:r>
              <a:rPr lang="en-US" sz="1800" b="1">
                <a:solidFill>
                  <a:schemeClr val="tx1"/>
                </a:solidFill>
              </a:rPr>
              <a:t>evidence</a:t>
            </a:r>
            <a:r>
              <a:rPr lang="en-US" sz="1800" b="1">
                <a:solidFill>
                  <a:srgbClr val="FF0000"/>
                </a:solidFill>
              </a:rPr>
              <a:t>,</a:t>
            </a:r>
            <a:r>
              <a:rPr lang="en-US" sz="1800"/>
              <a:t> a </a:t>
            </a:r>
            <a:r>
              <a:rPr lang="en-US" sz="1800" b="1">
                <a:solidFill>
                  <a:srgbClr val="FF0000"/>
                </a:solidFill>
              </a:rPr>
              <a:t>motion to terminate an injunction is made or opposed in bad faith</a:t>
            </a:r>
            <a:r>
              <a:rPr lang="en-US" sz="1800"/>
              <a:t>, </a:t>
            </a:r>
            <a:r>
              <a:rPr lang="en-US" sz="1800" b="1" i="1" smtClean="0">
                <a:solidFill>
                  <a:srgbClr val="FF0000"/>
                </a:solidFill>
              </a:rPr>
              <a:t>or </a:t>
            </a:r>
            <a:r>
              <a:rPr lang="en-US" sz="1800" b="1" smtClean="0">
                <a:solidFill>
                  <a:schemeClr val="tx1"/>
                </a:solidFill>
              </a:rPr>
              <a:t>the </a:t>
            </a:r>
            <a:r>
              <a:rPr lang="en-US" sz="1800" b="1">
                <a:solidFill>
                  <a:schemeClr val="tx1"/>
                </a:solidFill>
              </a:rPr>
              <a:t>trade secret was </a:t>
            </a:r>
            <a:r>
              <a:rPr lang="en-US" sz="1800" b="1" smtClean="0">
                <a:solidFill>
                  <a:srgbClr val="FF0000"/>
                </a:solidFill>
              </a:rPr>
              <a:t>willfully </a:t>
            </a:r>
            <a:r>
              <a:rPr lang="en-US" sz="1800" b="1">
                <a:solidFill>
                  <a:srgbClr val="FF0000"/>
                </a:solidFill>
              </a:rPr>
              <a:t>and maliciously misappropriated</a:t>
            </a:r>
            <a:r>
              <a:rPr lang="en-US" sz="1800"/>
              <a:t>, </a:t>
            </a:r>
            <a:r>
              <a:rPr lang="en-US" sz="1800" b="1">
                <a:solidFill>
                  <a:schemeClr val="tx1"/>
                </a:solidFill>
              </a:rPr>
              <a:t>award reasonable attorney's </a:t>
            </a:r>
            <a:r>
              <a:rPr lang="en-US" sz="1800" b="1" smtClean="0">
                <a:solidFill>
                  <a:schemeClr val="tx1"/>
                </a:solidFill>
              </a:rPr>
              <a:t>fees to </a:t>
            </a:r>
            <a:r>
              <a:rPr lang="en-US" sz="1800" b="1">
                <a:solidFill>
                  <a:schemeClr val="tx1"/>
                </a:solidFill>
              </a:rPr>
              <a:t>the prevailing party</a:t>
            </a:r>
            <a:r>
              <a:rPr lang="en-US" sz="1800" b="1">
                <a:solidFill>
                  <a:srgbClr val="FF0000"/>
                </a:solidFill>
              </a:rPr>
              <a:t>.</a:t>
            </a:r>
          </a:p>
        </p:txBody>
      </p:sp>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6183259" y="1470211"/>
            <a:ext cx="5299138" cy="3765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67773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8" name="Rectangle 10"/>
          <p:cNvSpPr>
            <a:spLocks noGrp="1" noChangeArrowheads="1"/>
          </p:cNvSpPr>
          <p:nvPr>
            <p:ph type="title"/>
          </p:nvPr>
        </p:nvSpPr>
        <p:spPr>
          <a:xfrm>
            <a:off x="865717" y="400949"/>
            <a:ext cx="8235151" cy="875401"/>
          </a:xfrm>
        </p:spPr>
        <p:txBody>
          <a:bodyPr/>
          <a:lstStyle/>
          <a:p>
            <a:r>
              <a:rPr lang="en-US" altLang="en-US" sz="4000" smtClean="0"/>
              <a:t>Meet Jim Gale…</a:t>
            </a:r>
            <a:endParaRPr lang="en-US" altLang="en-US" sz="4000"/>
          </a:p>
        </p:txBody>
      </p:sp>
      <p:sp>
        <p:nvSpPr>
          <p:cNvPr id="437259" name="Rectangle 11"/>
          <p:cNvSpPr>
            <a:spLocks noGrp="1" noChangeArrowheads="1"/>
          </p:cNvSpPr>
          <p:nvPr>
            <p:ph type="body" sz="half" idx="2"/>
          </p:nvPr>
        </p:nvSpPr>
        <p:spPr>
          <a:xfrm>
            <a:off x="844769" y="1276350"/>
            <a:ext cx="6018162" cy="4691063"/>
          </a:xfrm>
        </p:spPr>
        <p:txBody>
          <a:bodyPr/>
          <a:lstStyle/>
          <a:p>
            <a:pPr marL="285750" indent="-285750">
              <a:buFont typeface="Arial" panose="020B0604020202020204" pitchFamily="34" charset="0"/>
              <a:buChar char="•"/>
            </a:pPr>
            <a:r>
              <a:rPr lang="en-US" sz="1800"/>
              <a:t>Rated AV Preeminent by Martindale Hubbell</a:t>
            </a:r>
          </a:p>
          <a:p>
            <a:pPr marL="285750" indent="-285750">
              <a:buFont typeface="Arial" panose="020B0604020202020204" pitchFamily="34" charset="0"/>
              <a:buChar char="•"/>
            </a:pPr>
            <a:r>
              <a:rPr lang="en-US" sz="1800"/>
              <a:t>Board Certified as a Specialist in Intellectual Property </a:t>
            </a:r>
            <a:r>
              <a:rPr lang="en-US" sz="1800" smtClean="0"/>
              <a:t>by </a:t>
            </a:r>
            <a:r>
              <a:rPr lang="en-US" sz="1800"/>
              <a:t>the Florida Bar</a:t>
            </a:r>
          </a:p>
          <a:p>
            <a:pPr marL="285750" indent="-285750">
              <a:buFont typeface="Arial" panose="020B0604020202020204" pitchFamily="34" charset="0"/>
              <a:buChar char="•"/>
            </a:pPr>
            <a:r>
              <a:rPr lang="en-US" sz="1800"/>
              <a:t>Ranked </a:t>
            </a:r>
            <a:r>
              <a:rPr lang="en-US" sz="1800" i="1" smtClean="0"/>
              <a:t>Patent </a:t>
            </a:r>
            <a:r>
              <a:rPr lang="en-US" sz="1800" i="1"/>
              <a:t>Lawyer </a:t>
            </a:r>
            <a:r>
              <a:rPr lang="en-US" sz="1800" i="1" smtClean="0"/>
              <a:t>of the Year </a:t>
            </a:r>
            <a:r>
              <a:rPr lang="en-US" sz="1800" smtClean="0"/>
              <a:t>by </a:t>
            </a:r>
            <a:r>
              <a:rPr lang="en-US" sz="1800" i="1"/>
              <a:t>Best Lawyers in America</a:t>
            </a:r>
            <a:r>
              <a:rPr lang="en-US" altLang="en-US" sz="1800"/>
              <a:t>®</a:t>
            </a:r>
            <a:r>
              <a:rPr lang="en-US" sz="1800"/>
              <a:t>,  2015, 2016, 2017, 2018</a:t>
            </a:r>
          </a:p>
          <a:p>
            <a:pPr marL="285750" indent="-285750">
              <a:buFont typeface="Arial" panose="020B0604020202020204" pitchFamily="34" charset="0"/>
              <a:buChar char="•"/>
            </a:pPr>
            <a:r>
              <a:rPr lang="en-US" sz="1800" smtClean="0"/>
              <a:t>Listed </a:t>
            </a:r>
            <a:r>
              <a:rPr lang="en-US" sz="1800"/>
              <a:t>in </a:t>
            </a:r>
            <a:r>
              <a:rPr lang="en-US" sz="1800" i="1"/>
              <a:t>Best Lawyers in America</a:t>
            </a:r>
            <a:r>
              <a:rPr lang="en-US" altLang="en-US" sz="1800"/>
              <a:t>®</a:t>
            </a:r>
            <a:r>
              <a:rPr lang="en-US" sz="1800"/>
              <a:t>, Intellectual Property </a:t>
            </a:r>
            <a:r>
              <a:rPr lang="en-US" sz="1800" smtClean="0"/>
              <a:t>Litigation and </a:t>
            </a:r>
            <a:r>
              <a:rPr lang="en-US" sz="1800"/>
              <a:t>Patent </a:t>
            </a:r>
            <a:r>
              <a:rPr lang="en-US" sz="1800" smtClean="0"/>
              <a:t>Law 2006-Present</a:t>
            </a:r>
            <a:endParaRPr lang="en-US" sz="1800"/>
          </a:p>
          <a:p>
            <a:pPr marL="285750" indent="-285750">
              <a:buFont typeface="Arial" panose="020B0604020202020204" pitchFamily="34" charset="0"/>
              <a:buChar char="•"/>
            </a:pPr>
            <a:r>
              <a:rPr lang="en-US" sz="1800"/>
              <a:t>Ranked </a:t>
            </a:r>
            <a:r>
              <a:rPr lang="en-US" sz="1800" i="1"/>
              <a:t>Top Ten Lawyers in United States </a:t>
            </a:r>
            <a:r>
              <a:rPr lang="en-US" sz="1800"/>
              <a:t>by US Lawyer </a:t>
            </a:r>
            <a:r>
              <a:rPr lang="en-US" sz="1800" smtClean="0"/>
              <a:t>Rankings 2006-Present</a:t>
            </a:r>
            <a:endParaRPr lang="en-US" sz="1800"/>
          </a:p>
          <a:p>
            <a:pPr marL="285750" indent="-285750">
              <a:buFont typeface="Arial" panose="020B0604020202020204" pitchFamily="34" charset="0"/>
              <a:buChar char="•"/>
            </a:pPr>
            <a:r>
              <a:rPr lang="en-US" sz="1800" smtClean="0"/>
              <a:t>Selected </a:t>
            </a:r>
            <a:r>
              <a:rPr lang="en-US" sz="1800"/>
              <a:t>as </a:t>
            </a:r>
            <a:r>
              <a:rPr lang="en-US" sz="1800" i="1" err="1"/>
              <a:t>SuperLawyer</a:t>
            </a:r>
            <a:r>
              <a:rPr lang="en-US" sz="1800"/>
              <a:t> in Intellectual </a:t>
            </a:r>
            <a:r>
              <a:rPr lang="en-US" sz="1800" smtClean="0"/>
              <a:t>Property 2006-Present</a:t>
            </a:r>
            <a:endParaRPr lang="en-US" sz="1800" i="1"/>
          </a:p>
          <a:p>
            <a:pPr marL="285750" indent="-285750">
              <a:buFont typeface="Arial" panose="020B0604020202020204" pitchFamily="34" charset="0"/>
              <a:buChar char="•"/>
            </a:pPr>
            <a:r>
              <a:rPr lang="en-US" sz="1800"/>
              <a:t>Top Attorneys in Florida for Intellectual Property, </a:t>
            </a:r>
            <a:r>
              <a:rPr lang="en-US" sz="1800" i="1"/>
              <a:t>Florida Trend Magazine’s Legal </a:t>
            </a:r>
            <a:r>
              <a:rPr lang="en-US" sz="1800" i="1" smtClean="0"/>
              <a:t>Elite 2003-Present</a:t>
            </a:r>
            <a:endParaRPr lang="en-US" sz="1800" i="1"/>
          </a:p>
          <a:p>
            <a:pPr marL="285750" indent="-285750">
              <a:buFont typeface="Arial" panose="020B0604020202020204" pitchFamily="34" charset="0"/>
              <a:buChar char="•"/>
            </a:pPr>
            <a:r>
              <a:rPr lang="en-US" sz="1800"/>
              <a:t>Top Lawyers and Law Firms in South Florida, </a:t>
            </a:r>
            <a:r>
              <a:rPr lang="en-US" sz="1800" i="1"/>
              <a:t>South Florida Legal Guide</a:t>
            </a:r>
          </a:p>
          <a:p>
            <a:pPr marL="285750" indent="-285750">
              <a:buFont typeface="Arial" panose="020B0604020202020204" pitchFamily="34" charset="0"/>
              <a:buChar char="•"/>
            </a:pPr>
            <a:r>
              <a:rPr lang="en-US" sz="1800"/>
              <a:t>Recognized by The International Who’s Who of Patent Lawyers</a:t>
            </a:r>
          </a:p>
          <a:p>
            <a:pPr>
              <a:lnSpc>
                <a:spcPct val="90000"/>
              </a:lnSpc>
            </a:pPr>
            <a:endParaRPr lang="en-US" altLang="en-US" sz="200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1676400"/>
            <a:ext cx="3048000" cy="4267200"/>
          </a:xfrm>
          <a:prstGeom prst="rect">
            <a:avLst/>
          </a:prstGeom>
        </p:spPr>
      </p:pic>
      <p:sp>
        <p:nvSpPr>
          <p:cNvPr id="7" name="TextBox 6"/>
          <p:cNvSpPr txBox="1"/>
          <p:nvPr/>
        </p:nvSpPr>
        <p:spPr>
          <a:xfrm>
            <a:off x="1828800" y="6443246"/>
            <a:ext cx="533400" cy="338554"/>
          </a:xfrm>
          <a:prstGeom prst="rect">
            <a:avLst/>
          </a:prstGeom>
          <a:noFill/>
        </p:spPr>
        <p:txBody>
          <a:bodyPr wrap="square" rtlCol="0">
            <a:spAutoFit/>
          </a:bodyPr>
          <a:lstStyle/>
          <a:p>
            <a:fld id="{BD39318D-12F5-47BC-8565-20628B52B445}" type="slidenum">
              <a:rPr lang="en-US" sz="1600"/>
              <a:t>3</a:t>
            </a:fld>
            <a:endParaRPr lang="en-US" sz="1600"/>
          </a:p>
        </p:txBody>
      </p:sp>
      <p:sp>
        <p:nvSpPr>
          <p:cNvPr id="2" name="Slide Number Placeholder 1"/>
          <p:cNvSpPr>
            <a:spLocks noGrp="1"/>
          </p:cNvSpPr>
          <p:nvPr>
            <p:ph type="sldNum" sz="quarter" idx="10"/>
          </p:nvPr>
        </p:nvSpPr>
        <p:spPr/>
        <p:txBody>
          <a:bodyPr/>
          <a:lstStyle/>
          <a:p>
            <a:fld id="{E4230672-051F-4FE5-AA8B-1F3E521CD85B}" type="slidenum">
              <a:rPr lang="en-US" smtClean="0"/>
              <a:t>3</a:t>
            </a:fld>
            <a:endParaRPr lang="en-US"/>
          </a:p>
        </p:txBody>
      </p:sp>
    </p:spTree>
    <p:extLst>
      <p:ext uri="{BB962C8B-B14F-4D97-AF65-F5344CB8AC3E}">
        <p14:creationId xmlns:p14="http://schemas.microsoft.com/office/powerpoint/2010/main" val="162029032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2209800" y="2286000"/>
            <a:ext cx="7772400" cy="1143000"/>
          </a:xfrm>
          <a:noFill/>
        </p:spPr>
        <p:txBody>
          <a:bodyPr anchor="ctr"/>
          <a:lstStyle/>
          <a:p>
            <a:r>
              <a:rPr lang="en-US" altLang="en-US" smtClean="0"/>
              <a:t>The End</a:t>
            </a:r>
          </a:p>
        </p:txBody>
      </p:sp>
      <p:sp>
        <p:nvSpPr>
          <p:cNvPr id="2" name="Rectangle 1"/>
          <p:cNvSpPr/>
          <p:nvPr/>
        </p:nvSpPr>
        <p:spPr>
          <a:xfrm>
            <a:off x="5014823" y="3543875"/>
            <a:ext cx="6096000" cy="1477328"/>
          </a:xfrm>
          <a:prstGeom prst="rect">
            <a:avLst/>
          </a:prstGeom>
        </p:spPr>
        <p:txBody>
          <a:bodyPr>
            <a:spAutoFit/>
          </a:bodyPr>
          <a:lstStyle/>
          <a:p>
            <a:r>
              <a:rPr lang="en-US" smtClean="0">
                <a:solidFill>
                  <a:schemeClr val="accent2"/>
                </a:solidFill>
              </a:rPr>
              <a:t>Jim </a:t>
            </a:r>
            <a:r>
              <a:rPr lang="en-US">
                <a:solidFill>
                  <a:schemeClr val="accent2"/>
                </a:solidFill>
              </a:rPr>
              <a:t>Gale</a:t>
            </a:r>
          </a:p>
          <a:p>
            <a:r>
              <a:rPr lang="en-US" smtClean="0">
                <a:solidFill>
                  <a:schemeClr val="accent2"/>
                </a:solidFill>
              </a:rPr>
              <a:t>Jon Gale</a:t>
            </a:r>
            <a:endParaRPr lang="en-US">
              <a:solidFill>
                <a:schemeClr val="accent2"/>
              </a:solidFill>
            </a:endParaRPr>
          </a:p>
          <a:p>
            <a:r>
              <a:rPr lang="en-US">
                <a:solidFill>
                  <a:schemeClr val="accent2"/>
                </a:solidFill>
              </a:rPr>
              <a:t>Cozen O’Connor</a:t>
            </a:r>
          </a:p>
          <a:p>
            <a:r>
              <a:rPr lang="en-US" smtClean="0">
                <a:solidFill>
                  <a:schemeClr val="accent2"/>
                </a:solidFill>
              </a:rPr>
              <a:t>JGale@Cozen.com</a:t>
            </a:r>
          </a:p>
          <a:p>
            <a:r>
              <a:rPr lang="en-US" smtClean="0">
                <a:solidFill>
                  <a:schemeClr val="accent2"/>
                </a:solidFill>
              </a:rPr>
              <a:t>JEGale@Cozen.com</a:t>
            </a:r>
          </a:p>
        </p:txBody>
      </p:sp>
      <p:sp>
        <p:nvSpPr>
          <p:cNvPr id="3" name="Footer Placeholder 2"/>
          <p:cNvSpPr>
            <a:spLocks noGrp="1"/>
          </p:cNvSpPr>
          <p:nvPr>
            <p:ph type="ftr" sz="quarter" idx="11"/>
          </p:nvPr>
        </p:nvSpPr>
        <p:spPr/>
        <p:txBody>
          <a:bodyPr/>
          <a:lstStyle/>
          <a:p>
            <a:r>
              <a:rPr lang="fr-FR" smtClean="0"/>
              <a:t>(C) 2018, Jim Gale</a:t>
            </a:r>
            <a:endParaRPr lang="en-US"/>
          </a:p>
        </p:txBody>
      </p:sp>
      <p:sp>
        <p:nvSpPr>
          <p:cNvPr id="4" name="Slide Number Placeholder 3"/>
          <p:cNvSpPr>
            <a:spLocks noGrp="1"/>
          </p:cNvSpPr>
          <p:nvPr>
            <p:ph type="sldNum" sz="quarter" idx="12"/>
          </p:nvPr>
        </p:nvSpPr>
        <p:spPr/>
        <p:txBody>
          <a:bodyPr/>
          <a:lstStyle/>
          <a:p>
            <a:fld id="{E4230672-051F-4FE5-AA8B-1F3E521CD85B}" type="slidenum">
              <a:rPr lang="en-US" smtClean="0"/>
              <a:t>30</a:t>
            </a:fld>
            <a:endParaRPr lang="en-US"/>
          </a:p>
        </p:txBody>
      </p:sp>
    </p:spTree>
    <p:extLst>
      <p:ext uri="{BB962C8B-B14F-4D97-AF65-F5344CB8AC3E}">
        <p14:creationId xmlns:p14="http://schemas.microsoft.com/office/powerpoint/2010/main" val="3100309937"/>
      </p:ext>
    </p:extLst>
  </p:cSld>
  <p:clrMapOvr>
    <a:masterClrMapping/>
  </p:clrMapOvr>
  <p:transition>
    <p:cover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What is the DTSA? </a:t>
            </a:r>
            <a:endParaRPr lang="en-US" sz="1800" b="1"/>
          </a:p>
        </p:txBody>
      </p:sp>
      <p:sp>
        <p:nvSpPr>
          <p:cNvPr id="3" name="Content Placeholder 2"/>
          <p:cNvSpPr>
            <a:spLocks noGrp="1"/>
          </p:cNvSpPr>
          <p:nvPr>
            <p:ph sz="half" idx="1"/>
          </p:nvPr>
        </p:nvSpPr>
        <p:spPr>
          <a:xfrm>
            <a:off x="1117601" y="1219201"/>
            <a:ext cx="5438474" cy="5431765"/>
          </a:xfrm>
        </p:spPr>
        <p:txBody>
          <a:bodyPr/>
          <a:lstStyle/>
          <a:p>
            <a:pPr marL="400050">
              <a:buFont typeface="Arial" panose="020B0604020202020204" pitchFamily="34" charset="0"/>
              <a:buChar char="•"/>
            </a:pPr>
            <a:r>
              <a:rPr lang="en-US" sz="2400" smtClean="0"/>
              <a:t>Defend Trade Secrets Act of 2016 </a:t>
            </a:r>
            <a:r>
              <a:rPr lang="en-US" sz="2400" smtClean="0">
                <a:solidFill>
                  <a:schemeClr val="tx1"/>
                </a:solidFill>
              </a:rPr>
              <a:t>(</a:t>
            </a:r>
            <a:r>
              <a:rPr lang="en-US" sz="2400">
                <a:solidFill>
                  <a:schemeClr val="tx1"/>
                </a:solidFill>
              </a:rPr>
              <a:t>18 U.S.C. § </a:t>
            </a:r>
            <a:r>
              <a:rPr lang="en-US" sz="2400" smtClean="0">
                <a:solidFill>
                  <a:schemeClr val="tx1"/>
                </a:solidFill>
              </a:rPr>
              <a:t>1836)</a:t>
            </a:r>
          </a:p>
          <a:p>
            <a:pPr marL="400050" indent="-342900">
              <a:buFont typeface="Arial" panose="020B0604020202020204" pitchFamily="34" charset="0"/>
              <a:buChar char="•"/>
            </a:pPr>
            <a:r>
              <a:rPr lang="en-US" sz="2400" smtClean="0"/>
              <a:t>Passed 410-2 in the House; unanimous in the Senate</a:t>
            </a:r>
          </a:p>
          <a:p>
            <a:pPr marL="400050" indent="-342900">
              <a:buFont typeface="Arial" panose="020B0604020202020204" pitchFamily="34" charset="0"/>
              <a:buChar char="•"/>
            </a:pPr>
            <a:r>
              <a:rPr lang="en-US" sz="2400" smtClean="0">
                <a:solidFill>
                  <a:schemeClr val="tx1"/>
                </a:solidFill>
              </a:rPr>
              <a:t>Signed May 11, 2016</a:t>
            </a:r>
          </a:p>
          <a:p>
            <a:pPr marL="400050">
              <a:buFont typeface="Arial" panose="020B0604020202020204" pitchFamily="34" charset="0"/>
              <a:buChar char="•"/>
            </a:pPr>
            <a:r>
              <a:rPr lang="en-US" sz="2400" b="1" i="1" smtClean="0">
                <a:solidFill>
                  <a:srgbClr val="FF0000"/>
                </a:solidFill>
              </a:rPr>
              <a:t>Targets</a:t>
            </a:r>
            <a:r>
              <a:rPr lang="en-US" sz="2400" smtClean="0"/>
              <a:t> trade </a:t>
            </a:r>
            <a:r>
              <a:rPr lang="en-US" sz="2400"/>
              <a:t>secret </a:t>
            </a:r>
            <a:r>
              <a:rPr lang="en-US" sz="2400" smtClean="0"/>
              <a:t>claims on a national uniform basis and provides for </a:t>
            </a:r>
            <a:r>
              <a:rPr lang="en-US" sz="2400" b="1" i="1">
                <a:solidFill>
                  <a:srgbClr val="FF0000"/>
                </a:solidFill>
              </a:rPr>
              <a:t>federal question </a:t>
            </a:r>
            <a:r>
              <a:rPr lang="en-US" sz="2400" b="1" i="1" smtClean="0">
                <a:solidFill>
                  <a:srgbClr val="FF0000"/>
                </a:solidFill>
              </a:rPr>
              <a:t>jurisdiction (original, but not exclusive Juris) </a:t>
            </a:r>
            <a:r>
              <a:rPr lang="en-US" sz="2400" b="1" i="1" smtClean="0"/>
              <a:t> </a:t>
            </a:r>
            <a:endParaRPr lang="en-US" sz="2400" b="1" i="1"/>
          </a:p>
          <a:p>
            <a:pPr marL="400050">
              <a:buFont typeface="Arial" panose="020B0604020202020204" pitchFamily="34" charset="0"/>
              <a:buChar char="•"/>
            </a:pPr>
            <a:r>
              <a:rPr lang="en-US" sz="2400" b="1" smtClean="0">
                <a:solidFill>
                  <a:srgbClr val="FF0000"/>
                </a:solidFill>
              </a:rPr>
              <a:t>Not retroactive</a:t>
            </a:r>
            <a:r>
              <a:rPr lang="en-US" sz="2400" smtClean="0">
                <a:solidFill>
                  <a:srgbClr val="FF0000"/>
                </a:solidFill>
              </a:rPr>
              <a:t>, </a:t>
            </a:r>
            <a:r>
              <a:rPr lang="en-US" sz="2400" b="1" i="1" smtClean="0">
                <a:solidFill>
                  <a:srgbClr val="FF0000"/>
                </a:solidFill>
              </a:rPr>
              <a:t>but see, </a:t>
            </a:r>
            <a:r>
              <a:rPr lang="en-US" sz="2400" smtClean="0">
                <a:solidFill>
                  <a:schemeClr val="tx1"/>
                </a:solidFill>
              </a:rPr>
              <a:t>cases cited hereinafter related to continued misappropriation after enactment of statute.</a:t>
            </a:r>
          </a:p>
          <a:p>
            <a:endParaRPr lang="en-US"/>
          </a:p>
        </p:txBody>
      </p:sp>
      <p:pic>
        <p:nvPicPr>
          <p:cNvPr id="5" name="Picture 7" descr="PE01496_"/>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523870" y="1938188"/>
            <a:ext cx="2922760" cy="3468986"/>
          </a:xfrm>
          <a:prstGeom prst="rect">
            <a:avLst/>
          </a:prstGeom>
        </p:spPr>
      </p:pic>
      <p:sp>
        <p:nvSpPr>
          <p:cNvPr id="4" name="Slide Number Placeholder 3"/>
          <p:cNvSpPr>
            <a:spLocks noGrp="1"/>
          </p:cNvSpPr>
          <p:nvPr>
            <p:ph type="sldNum" sz="quarter" idx="10"/>
          </p:nvPr>
        </p:nvSpPr>
        <p:spPr/>
        <p:txBody>
          <a:bodyPr/>
          <a:lstStyle/>
          <a:p>
            <a:fld id="{E4230672-051F-4FE5-AA8B-1F3E521CD85B}" type="slidenum">
              <a:rPr lang="en-US" smtClean="0"/>
              <a:t>4</a:t>
            </a:fld>
            <a:endParaRPr lang="en-US"/>
          </a:p>
        </p:txBody>
      </p:sp>
    </p:spTree>
    <p:extLst>
      <p:ext uri="{BB962C8B-B14F-4D97-AF65-F5344CB8AC3E}">
        <p14:creationId xmlns:p14="http://schemas.microsoft.com/office/powerpoint/2010/main" val="2961795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DTSA – Definition of “Trade Secret”</a:t>
            </a:r>
            <a:endParaRPr lang="en-US" sz="2400" b="1"/>
          </a:p>
        </p:txBody>
      </p:sp>
      <p:sp>
        <p:nvSpPr>
          <p:cNvPr id="3" name="Content Placeholder 2"/>
          <p:cNvSpPr>
            <a:spLocks noGrp="1"/>
          </p:cNvSpPr>
          <p:nvPr>
            <p:ph idx="1"/>
          </p:nvPr>
        </p:nvSpPr>
        <p:spPr/>
        <p:txBody>
          <a:bodyPr/>
          <a:lstStyle/>
          <a:p>
            <a:pPr marL="400050" indent="-342900">
              <a:buFont typeface="Arial" panose="020B0604020202020204" pitchFamily="34" charset="0"/>
              <a:buChar char="•"/>
            </a:pPr>
            <a:r>
              <a:rPr lang="en-US" sz="2200" smtClean="0"/>
              <a:t>all </a:t>
            </a:r>
            <a:r>
              <a:rPr lang="en-US" sz="2200"/>
              <a:t>forms and types of financial, business, scientific, technical, economic, or engineering </a:t>
            </a:r>
            <a:r>
              <a:rPr lang="en-US" sz="2200" smtClean="0"/>
              <a:t>information</a:t>
            </a:r>
          </a:p>
          <a:p>
            <a:pPr marL="400050" indent="-342900">
              <a:buFont typeface="Arial" panose="020B0604020202020204" pitchFamily="34" charset="0"/>
              <a:buChar char="•"/>
            </a:pPr>
            <a:r>
              <a:rPr lang="en-US" sz="2200" smtClean="0"/>
              <a:t>including </a:t>
            </a:r>
            <a:r>
              <a:rPr lang="en-US" sz="2200"/>
              <a:t>patterns, plans, compilations, program devices, formulas, designs, prototypes, methods, techniques, processes, procedures, programs, or </a:t>
            </a:r>
            <a:r>
              <a:rPr lang="en-US" sz="2200" smtClean="0"/>
              <a:t>codes</a:t>
            </a:r>
          </a:p>
          <a:p>
            <a:pPr marL="400050" indent="-342900">
              <a:buFont typeface="Arial" panose="020B0604020202020204" pitchFamily="34" charset="0"/>
              <a:buChar char="•"/>
            </a:pPr>
            <a:r>
              <a:rPr lang="en-US" sz="2200" smtClean="0"/>
              <a:t>whether </a:t>
            </a:r>
            <a:r>
              <a:rPr lang="en-US" sz="2200"/>
              <a:t>tangible or intangible, and whether or how stored, compiled, or memorialized physically, electronically, graphically, photographically, or in writing </a:t>
            </a:r>
            <a:endParaRPr lang="en-US" sz="2200" smtClean="0"/>
          </a:p>
          <a:p>
            <a:pPr marL="400050" indent="-342900">
              <a:buFont typeface="Arial" panose="020B0604020202020204" pitchFamily="34" charset="0"/>
              <a:buChar char="•"/>
            </a:pPr>
            <a:r>
              <a:rPr lang="en-US" sz="2200" smtClean="0">
                <a:solidFill>
                  <a:schemeClr val="tx1"/>
                </a:solidFill>
              </a:rPr>
              <a:t>if </a:t>
            </a:r>
            <a:r>
              <a:rPr lang="en-US" sz="2200">
                <a:solidFill>
                  <a:schemeClr val="tx1"/>
                </a:solidFill>
              </a:rPr>
              <a:t>(A) the owner thereof has taken reasonable measures to keep such information secret; and </a:t>
            </a:r>
            <a:endParaRPr lang="en-US" sz="2200" smtClean="0">
              <a:solidFill>
                <a:schemeClr val="tx1"/>
              </a:solidFill>
            </a:endParaRPr>
          </a:p>
          <a:p>
            <a:pPr marL="400050" indent="-342900">
              <a:buFont typeface="Arial" panose="020B0604020202020204" pitchFamily="34" charset="0"/>
              <a:buChar char="•"/>
            </a:pPr>
            <a:r>
              <a:rPr lang="en-US" sz="2200" smtClean="0">
                <a:solidFill>
                  <a:schemeClr val="tx1"/>
                </a:solidFill>
              </a:rPr>
              <a:t>(</a:t>
            </a:r>
            <a:r>
              <a:rPr lang="en-US" sz="2200">
                <a:solidFill>
                  <a:schemeClr val="tx1"/>
                </a:solidFill>
              </a:rPr>
              <a:t>B) the information derives independent economic value, actual or potential, from not being generally known to, and not being readily ascertainable through proper means by, another person who can obtain economic value from the disclosure or use of the </a:t>
            </a:r>
            <a:r>
              <a:rPr lang="en-US" sz="2200" smtClean="0">
                <a:solidFill>
                  <a:schemeClr val="tx1"/>
                </a:solidFill>
              </a:rPr>
              <a:t>information</a:t>
            </a:r>
            <a:endParaRPr lang="en-US" sz="2200">
              <a:solidFill>
                <a:schemeClr val="tx1"/>
              </a:solidFill>
            </a:endParaRPr>
          </a:p>
        </p:txBody>
      </p:sp>
      <p:sp>
        <p:nvSpPr>
          <p:cNvPr id="4" name="Slide Number Placeholder 3"/>
          <p:cNvSpPr>
            <a:spLocks noGrp="1"/>
          </p:cNvSpPr>
          <p:nvPr>
            <p:ph type="sldNum" sz="quarter" idx="4294967295"/>
          </p:nvPr>
        </p:nvSpPr>
        <p:spPr>
          <a:xfrm>
            <a:off x="4673600" y="6477000"/>
            <a:ext cx="2844800" cy="304800"/>
          </a:xfrm>
        </p:spPr>
        <p:txBody>
          <a:bodyPr/>
          <a:lstStyle/>
          <a:p>
            <a:fld id="{36C062E2-929C-477B-99DB-FB3F87080E15}" type="slidenum">
              <a:rPr lang="en-US" smtClean="0"/>
              <a:t>5</a:t>
            </a:fld>
            <a:endParaRPr lang="en-US"/>
          </a:p>
        </p:txBody>
      </p:sp>
    </p:spTree>
    <p:extLst>
      <p:ext uri="{BB962C8B-B14F-4D97-AF65-F5344CB8AC3E}">
        <p14:creationId xmlns:p14="http://schemas.microsoft.com/office/powerpoint/2010/main" val="288372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DTSA – Definition of Misappropriation</a:t>
            </a:r>
            <a:endParaRPr lang="en-US" sz="2400" b="1"/>
          </a:p>
        </p:txBody>
      </p:sp>
      <p:sp>
        <p:nvSpPr>
          <p:cNvPr id="3" name="Content Placeholder 2"/>
          <p:cNvSpPr>
            <a:spLocks noGrp="1"/>
          </p:cNvSpPr>
          <p:nvPr>
            <p:ph idx="1"/>
          </p:nvPr>
        </p:nvSpPr>
        <p:spPr/>
        <p:txBody>
          <a:bodyPr>
            <a:normAutofit lnSpcReduction="10000"/>
          </a:bodyPr>
          <a:lstStyle/>
          <a:p>
            <a:pPr marL="342900" indent="-285750">
              <a:buFont typeface="Arial" panose="020B0604020202020204" pitchFamily="34" charset="0"/>
              <a:buChar char="•"/>
            </a:pPr>
            <a:r>
              <a:rPr lang="en-US" sz="1800" b="1" i="1" smtClean="0">
                <a:solidFill>
                  <a:srgbClr val="FF0000"/>
                </a:solidFill>
              </a:rPr>
              <a:t>Acquisition</a:t>
            </a:r>
            <a:r>
              <a:rPr lang="en-US" sz="1800" smtClean="0"/>
              <a:t> </a:t>
            </a:r>
            <a:r>
              <a:rPr lang="en-US" sz="1800"/>
              <a:t>of a trade secret of another by a person who knows or has reason to know that the trade secret was acquired by improper means; or</a:t>
            </a:r>
          </a:p>
          <a:p>
            <a:pPr marL="342900" indent="-285750">
              <a:buFont typeface="Arial" panose="020B0604020202020204" pitchFamily="34" charset="0"/>
              <a:buChar char="•"/>
            </a:pPr>
            <a:r>
              <a:rPr lang="en-US" sz="1800" b="1" i="1" smtClean="0">
                <a:solidFill>
                  <a:srgbClr val="FF0000"/>
                </a:solidFill>
              </a:rPr>
              <a:t>Disclosure</a:t>
            </a:r>
            <a:r>
              <a:rPr lang="en-US" sz="1800" smtClean="0"/>
              <a:t> </a:t>
            </a:r>
            <a:r>
              <a:rPr lang="en-US" sz="1800" b="1"/>
              <a:t>or</a:t>
            </a:r>
            <a:r>
              <a:rPr lang="en-US" sz="1800"/>
              <a:t> </a:t>
            </a:r>
            <a:r>
              <a:rPr lang="en-US" sz="1800" b="1" i="1">
                <a:solidFill>
                  <a:srgbClr val="FF0000"/>
                </a:solidFill>
              </a:rPr>
              <a:t>use</a:t>
            </a:r>
            <a:r>
              <a:rPr lang="en-US" sz="1800"/>
              <a:t> of a trade secret of another without express or implied consent by a person who—</a:t>
            </a:r>
          </a:p>
          <a:p>
            <a:pPr lvl="2"/>
            <a:r>
              <a:rPr lang="en-US" sz="1800"/>
              <a:t>used improper means to acquire knowledge of the trade secret;</a:t>
            </a:r>
          </a:p>
          <a:p>
            <a:pPr lvl="2"/>
            <a:r>
              <a:rPr lang="en-US" sz="1800" b="1" i="1">
                <a:solidFill>
                  <a:srgbClr val="FF0000"/>
                </a:solidFill>
              </a:rPr>
              <a:t>at the time </a:t>
            </a:r>
            <a:r>
              <a:rPr lang="en-US" sz="1800"/>
              <a:t>of </a:t>
            </a:r>
            <a:r>
              <a:rPr lang="en-US" sz="1800" b="1" i="1">
                <a:solidFill>
                  <a:srgbClr val="FF0000"/>
                </a:solidFill>
              </a:rPr>
              <a:t>disclosure</a:t>
            </a:r>
            <a:r>
              <a:rPr lang="en-US" sz="1800">
                <a:solidFill>
                  <a:srgbClr val="FF0000"/>
                </a:solidFill>
              </a:rPr>
              <a:t> </a:t>
            </a:r>
            <a:r>
              <a:rPr lang="en-US" sz="1800"/>
              <a:t>or </a:t>
            </a:r>
            <a:r>
              <a:rPr lang="en-US" sz="1800" b="1" i="1">
                <a:solidFill>
                  <a:srgbClr val="FF0000"/>
                </a:solidFill>
              </a:rPr>
              <a:t>use</a:t>
            </a:r>
            <a:r>
              <a:rPr lang="en-US" sz="1800"/>
              <a:t>, knew or had reason to know that the knowledge of the trade secret was—</a:t>
            </a:r>
          </a:p>
          <a:p>
            <a:pPr lvl="3"/>
            <a:r>
              <a:rPr lang="en-US" sz="1800"/>
              <a:t>derived from or through a person who had used improper means to acquire the trade secret;</a:t>
            </a:r>
          </a:p>
          <a:p>
            <a:pPr lvl="3"/>
            <a:r>
              <a:rPr lang="en-US" sz="1800"/>
              <a:t>acquired under circumstances giving rise to a duty to maintain the secrecy of the trade secret or limit the use of the trade secret; or</a:t>
            </a:r>
          </a:p>
          <a:p>
            <a:pPr lvl="3"/>
            <a:r>
              <a:rPr lang="en-US" sz="1800"/>
              <a:t>derived from or through a person who owed a duty to the person seeking relief to maintain the secrecy of the trade secret or limit the use of the trade secret; or</a:t>
            </a:r>
          </a:p>
          <a:p>
            <a:pPr lvl="2"/>
            <a:r>
              <a:rPr lang="en-US" sz="1800"/>
              <a:t>before a material change of the position of the person, knew or had reason to know that—</a:t>
            </a:r>
          </a:p>
          <a:p>
            <a:pPr lvl="3"/>
            <a:r>
              <a:rPr lang="en-US" sz="1800"/>
              <a:t>the trade secret was a trade secret; and</a:t>
            </a:r>
          </a:p>
          <a:p>
            <a:pPr lvl="3"/>
            <a:r>
              <a:rPr lang="en-US" sz="1800"/>
              <a:t>knowledge of the trade secret had been acquired by accident or </a:t>
            </a:r>
            <a:r>
              <a:rPr lang="en-US" sz="1800" smtClean="0"/>
              <a:t>mistake</a:t>
            </a:r>
            <a:endParaRPr lang="en-US" sz="1800"/>
          </a:p>
          <a:p>
            <a:endParaRPr lang="en-US"/>
          </a:p>
        </p:txBody>
      </p:sp>
      <p:sp>
        <p:nvSpPr>
          <p:cNvPr id="4" name="Slide Number Placeholder 3"/>
          <p:cNvSpPr>
            <a:spLocks noGrp="1"/>
          </p:cNvSpPr>
          <p:nvPr>
            <p:ph type="sldNum" sz="quarter" idx="4294967295"/>
          </p:nvPr>
        </p:nvSpPr>
        <p:spPr>
          <a:xfrm>
            <a:off x="4673600" y="6477000"/>
            <a:ext cx="2844800" cy="304800"/>
          </a:xfrm>
        </p:spPr>
        <p:txBody>
          <a:bodyPr/>
          <a:lstStyle/>
          <a:p>
            <a:fld id="{36C062E2-929C-477B-99DB-FB3F87080E15}" type="slidenum">
              <a:rPr lang="en-US" smtClean="0"/>
              <a:t>6</a:t>
            </a:fld>
            <a:endParaRPr lang="en-US"/>
          </a:p>
        </p:txBody>
      </p:sp>
    </p:spTree>
    <p:extLst>
      <p:ext uri="{BB962C8B-B14F-4D97-AF65-F5344CB8AC3E}">
        <p14:creationId xmlns:p14="http://schemas.microsoft.com/office/powerpoint/2010/main" val="227732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What is the DTSA? </a:t>
            </a:r>
            <a:endParaRPr lang="en-US" sz="1800" b="1"/>
          </a:p>
        </p:txBody>
      </p:sp>
      <p:sp>
        <p:nvSpPr>
          <p:cNvPr id="3" name="Content Placeholder 2"/>
          <p:cNvSpPr>
            <a:spLocks noGrp="1"/>
          </p:cNvSpPr>
          <p:nvPr>
            <p:ph sz="half" idx="1"/>
          </p:nvPr>
        </p:nvSpPr>
        <p:spPr/>
        <p:txBody>
          <a:bodyPr/>
          <a:lstStyle/>
          <a:p>
            <a:pPr marL="400050" indent="-342900">
              <a:buFont typeface="Arial" panose="020B0604020202020204" pitchFamily="34" charset="0"/>
              <a:buChar char="•"/>
            </a:pPr>
            <a:r>
              <a:rPr lang="en-US" sz="2400" smtClean="0">
                <a:solidFill>
                  <a:schemeClr val="tx1"/>
                </a:solidFill>
              </a:rPr>
              <a:t>Adopts new </a:t>
            </a:r>
            <a:r>
              <a:rPr lang="en-US" sz="2400" smtClean="0">
                <a:solidFill>
                  <a:srgbClr val="FF0000"/>
                </a:solidFill>
              </a:rPr>
              <a:t>safe harbor </a:t>
            </a:r>
            <a:r>
              <a:rPr lang="en-US" sz="2400" smtClean="0">
                <a:solidFill>
                  <a:schemeClr val="tx1"/>
                </a:solidFill>
              </a:rPr>
              <a:t>and links notice of the safe harbor to enhanced damages and collection of fees </a:t>
            </a:r>
            <a:r>
              <a:rPr lang="en-US" sz="2400" smtClean="0">
                <a:solidFill>
                  <a:srgbClr val="FF0000"/>
                </a:solidFill>
              </a:rPr>
              <a:t>(18 U.S.C. § 1833)</a:t>
            </a:r>
          </a:p>
          <a:p>
            <a:pPr marL="400050" indent="-342900">
              <a:buFont typeface="Arial" panose="020B0604020202020204" pitchFamily="34" charset="0"/>
              <a:buChar char="•"/>
            </a:pPr>
            <a:r>
              <a:rPr lang="en-US" sz="2400" smtClean="0"/>
              <a:t>Provides extensive protections for wrongful or bad faith assertion of a claim, which can be proven by circumstantial evidence </a:t>
            </a:r>
          </a:p>
          <a:p>
            <a:endParaRPr lang="en-US"/>
          </a:p>
        </p:txBody>
      </p:sp>
      <p:sp>
        <p:nvSpPr>
          <p:cNvPr id="8" name="Slide Number Placeholder 7"/>
          <p:cNvSpPr>
            <a:spLocks noGrp="1"/>
          </p:cNvSpPr>
          <p:nvPr>
            <p:ph type="sldNum" sz="quarter" idx="10"/>
          </p:nvPr>
        </p:nvSpPr>
        <p:spPr/>
        <p:txBody>
          <a:bodyPr/>
          <a:lstStyle/>
          <a:p>
            <a:fld id="{E4230672-051F-4FE5-AA8B-1F3E521CD85B}" type="slidenum">
              <a:rPr lang="en-US" smtClean="0"/>
              <a:t>7</a:t>
            </a:fld>
            <a:endParaRPr lang="en-US"/>
          </a:p>
        </p:txBody>
      </p:sp>
      <p:pic>
        <p:nvPicPr>
          <p:cNvPr id="9"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73098" y="1219202"/>
            <a:ext cx="5378989" cy="4229491"/>
          </a:xfrm>
        </p:spPr>
      </p:pic>
    </p:spTree>
    <p:extLst>
      <p:ext uri="{BB962C8B-B14F-4D97-AF65-F5344CB8AC3E}">
        <p14:creationId xmlns:p14="http://schemas.microsoft.com/office/powerpoint/2010/main" val="159498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smtClean="0"/>
              <a:t>DTSA-</a:t>
            </a:r>
            <a:r>
              <a:rPr lang="en-US" sz="3600" smtClean="0">
                <a:solidFill>
                  <a:srgbClr val="FF0000"/>
                </a:solidFill>
              </a:rPr>
              <a:t>Seizure</a:t>
            </a:r>
            <a:endParaRPr lang="en-US" sz="3600">
              <a:solidFill>
                <a:srgbClr val="FF0000"/>
              </a:solidFill>
            </a:endParaRPr>
          </a:p>
        </p:txBody>
      </p:sp>
      <p:sp>
        <p:nvSpPr>
          <p:cNvPr id="3" name="Content Placeholder 2"/>
          <p:cNvSpPr>
            <a:spLocks noGrp="1"/>
          </p:cNvSpPr>
          <p:nvPr>
            <p:ph sz="half" idx="1"/>
          </p:nvPr>
        </p:nvSpPr>
        <p:spPr>
          <a:xfrm>
            <a:off x="810704" y="1085849"/>
            <a:ext cx="6910896" cy="5607181"/>
          </a:xfrm>
        </p:spPr>
        <p:txBody>
          <a:bodyPr/>
          <a:lstStyle/>
          <a:p>
            <a:r>
              <a:rPr lang="en-US" sz="2400" b="1"/>
              <a:t>Provides new seizure </a:t>
            </a:r>
            <a:r>
              <a:rPr lang="en-US" sz="2400" b="1" smtClean="0"/>
              <a:t>remedy:</a:t>
            </a:r>
            <a:endParaRPr lang="en-US" sz="2400" smtClean="0"/>
          </a:p>
          <a:p>
            <a:pPr marL="0" indent="0">
              <a:buNone/>
            </a:pPr>
            <a:r>
              <a:rPr lang="en-US" sz="1800" smtClean="0"/>
              <a:t>§ </a:t>
            </a:r>
            <a:r>
              <a:rPr lang="en-US" sz="1800"/>
              <a:t>1836. Civil </a:t>
            </a:r>
            <a:r>
              <a:rPr lang="en-US" sz="1800" smtClean="0"/>
              <a:t>proceedings</a:t>
            </a:r>
          </a:p>
          <a:p>
            <a:pPr marL="344488" indent="0">
              <a:buNone/>
            </a:pPr>
            <a:r>
              <a:rPr lang="en-US" sz="1800" smtClean="0"/>
              <a:t>(b)	</a:t>
            </a:r>
            <a:r>
              <a:rPr lang="en-US" sz="1800" smtClean="0">
                <a:solidFill>
                  <a:srgbClr val="FF0000"/>
                </a:solidFill>
              </a:rPr>
              <a:t>Private </a:t>
            </a:r>
            <a:r>
              <a:rPr lang="en-US" sz="1800">
                <a:solidFill>
                  <a:srgbClr val="FF0000"/>
                </a:solidFill>
              </a:rPr>
              <a:t>civil actions.</a:t>
            </a:r>
          </a:p>
          <a:p>
            <a:pPr marL="1371600" indent="-457200">
              <a:buAutoNum type="arabicParenBoth"/>
            </a:pPr>
            <a:r>
              <a:rPr lang="en-US" sz="1800" smtClean="0">
                <a:solidFill>
                  <a:schemeClr val="tx1"/>
                </a:solidFill>
              </a:rPr>
              <a:t>Civil </a:t>
            </a:r>
            <a:r>
              <a:rPr lang="en-US" sz="1800">
                <a:solidFill>
                  <a:schemeClr val="tx1"/>
                </a:solidFill>
              </a:rPr>
              <a:t>seizure.</a:t>
            </a:r>
          </a:p>
          <a:p>
            <a:pPr marL="1371600" indent="-457200">
              <a:buNone/>
            </a:pPr>
            <a:r>
              <a:rPr lang="en-US" sz="1800" smtClean="0"/>
              <a:t>	(A)	In </a:t>
            </a:r>
            <a:r>
              <a:rPr lang="en-US" sz="1800"/>
              <a:t>general.</a:t>
            </a:r>
          </a:p>
          <a:p>
            <a:pPr marL="2230438" indent="-401638">
              <a:buAutoNum type="romanLcParenBoth"/>
            </a:pPr>
            <a:r>
              <a:rPr lang="en-US" sz="1800" smtClean="0"/>
              <a:t>Application</a:t>
            </a:r>
            <a:r>
              <a:rPr lang="en-US" sz="1800"/>
              <a:t>. Based on an affidavit or verified complaint satisfying the requirements </a:t>
            </a:r>
            <a:r>
              <a:rPr lang="en-US" sz="1800" smtClean="0"/>
              <a:t>of this </a:t>
            </a:r>
            <a:r>
              <a:rPr lang="en-US" sz="1800"/>
              <a:t>paragraph, the court may, </a:t>
            </a:r>
            <a:r>
              <a:rPr lang="en-US" sz="1800">
                <a:solidFill>
                  <a:srgbClr val="FF0000"/>
                </a:solidFill>
              </a:rPr>
              <a:t>upon ex parte application </a:t>
            </a:r>
            <a:r>
              <a:rPr lang="en-US" sz="1800"/>
              <a:t>but only in </a:t>
            </a:r>
            <a:r>
              <a:rPr lang="en-US" sz="1800" smtClean="0">
                <a:solidFill>
                  <a:srgbClr val="FF0000"/>
                </a:solidFill>
              </a:rPr>
              <a:t>extraordinary circumstances</a:t>
            </a:r>
            <a:r>
              <a:rPr lang="en-US" sz="1800"/>
              <a:t>, issue an order providing for the </a:t>
            </a:r>
            <a:r>
              <a:rPr lang="en-US" sz="1800">
                <a:solidFill>
                  <a:srgbClr val="FF0000"/>
                </a:solidFill>
              </a:rPr>
              <a:t>seizure of property necessary to prevent </a:t>
            </a:r>
            <a:r>
              <a:rPr lang="en-US" sz="1800" smtClean="0">
                <a:solidFill>
                  <a:srgbClr val="FF0000"/>
                </a:solidFill>
              </a:rPr>
              <a:t>the propagation </a:t>
            </a:r>
            <a:r>
              <a:rPr lang="en-US" sz="1800">
                <a:solidFill>
                  <a:srgbClr val="FF0000"/>
                </a:solidFill>
              </a:rPr>
              <a:t>or dissemination of the trade secret </a:t>
            </a:r>
            <a:r>
              <a:rPr lang="en-US" sz="1800"/>
              <a:t>that is the subject of the action</a:t>
            </a:r>
            <a:r>
              <a:rPr lang="en-US" sz="1800" smtClean="0"/>
              <a:t>.</a:t>
            </a:r>
          </a:p>
          <a:p>
            <a:pPr marL="2230438" indent="-401638">
              <a:buAutoNum type="romanLcParenBoth"/>
            </a:pPr>
            <a:r>
              <a:rPr lang="en-US" sz="1800" smtClean="0">
                <a:solidFill>
                  <a:srgbClr val="FF0000"/>
                </a:solidFill>
              </a:rPr>
              <a:t>Requirements </a:t>
            </a:r>
            <a:r>
              <a:rPr lang="en-US" sz="1800">
                <a:solidFill>
                  <a:srgbClr val="FF0000"/>
                </a:solidFill>
              </a:rPr>
              <a:t>for issuing order</a:t>
            </a:r>
            <a:r>
              <a:rPr lang="en-US" sz="1800"/>
              <a:t>. The court may not grant an application under clause (i) unless the court finds that it clearly appears from specific facts that-</a:t>
            </a:r>
          </a:p>
        </p:txBody>
      </p:sp>
      <p:pic>
        <p:nvPicPr>
          <p:cNvPr id="51211"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521388" y="1255058"/>
            <a:ext cx="3894893" cy="3885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603731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t>DTSA-</a:t>
            </a:r>
            <a:r>
              <a:rPr lang="en-US" sz="3200" smtClean="0">
                <a:solidFill>
                  <a:srgbClr val="FF0000"/>
                </a:solidFill>
              </a:rPr>
              <a:t>Seizure</a:t>
            </a:r>
            <a:endParaRPr lang="en-US" sz="3200">
              <a:solidFill>
                <a:srgbClr val="FF0000"/>
              </a:solidFill>
            </a:endParaRPr>
          </a:p>
        </p:txBody>
      </p:sp>
      <p:sp>
        <p:nvSpPr>
          <p:cNvPr id="3" name="Content Placeholder 2"/>
          <p:cNvSpPr>
            <a:spLocks noGrp="1"/>
          </p:cNvSpPr>
          <p:nvPr>
            <p:ph sz="half" idx="1"/>
          </p:nvPr>
        </p:nvSpPr>
        <p:spPr>
          <a:xfrm>
            <a:off x="0" y="909918"/>
            <a:ext cx="6645834" cy="4906963"/>
          </a:xfrm>
        </p:spPr>
        <p:txBody>
          <a:bodyPr/>
          <a:lstStyle/>
          <a:p>
            <a:pPr marL="1371600" indent="-457200">
              <a:buNone/>
            </a:pPr>
            <a:r>
              <a:rPr lang="en-US" sz="1800" smtClean="0"/>
              <a:t>(I)	an </a:t>
            </a:r>
            <a:r>
              <a:rPr lang="en-US" sz="1800">
                <a:solidFill>
                  <a:srgbClr val="FF0000"/>
                </a:solidFill>
              </a:rPr>
              <a:t>order issued pursuant to Rule 65 </a:t>
            </a:r>
            <a:r>
              <a:rPr lang="en-US" sz="1800" smtClean="0"/>
              <a:t>…or []other </a:t>
            </a:r>
            <a:r>
              <a:rPr lang="en-US" sz="1800"/>
              <a:t>form of equitable </a:t>
            </a:r>
            <a:r>
              <a:rPr lang="en-US" sz="1800" smtClean="0"/>
              <a:t>relief </a:t>
            </a:r>
            <a:r>
              <a:rPr lang="en-US" sz="1800">
                <a:solidFill>
                  <a:srgbClr val="FF0000"/>
                </a:solidFill>
              </a:rPr>
              <a:t>would </a:t>
            </a:r>
            <a:r>
              <a:rPr lang="en-US" sz="1800" smtClean="0">
                <a:solidFill>
                  <a:srgbClr val="FF0000"/>
                </a:solidFill>
              </a:rPr>
              <a:t>be inadequate </a:t>
            </a:r>
            <a:r>
              <a:rPr lang="en-US" sz="1800"/>
              <a:t>to achieve the purpose of this </a:t>
            </a:r>
            <a:r>
              <a:rPr lang="en-US" sz="1800" smtClean="0"/>
              <a:t>paragraph because </a:t>
            </a:r>
            <a:r>
              <a:rPr lang="en-US" sz="1800"/>
              <a:t>the </a:t>
            </a:r>
            <a:r>
              <a:rPr lang="en-US" sz="1800">
                <a:solidFill>
                  <a:srgbClr val="FF0000"/>
                </a:solidFill>
              </a:rPr>
              <a:t>party</a:t>
            </a:r>
            <a:r>
              <a:rPr lang="en-US" sz="1800"/>
              <a:t> to which the order would be issued </a:t>
            </a:r>
            <a:r>
              <a:rPr lang="en-US" sz="1800">
                <a:solidFill>
                  <a:srgbClr val="FF0000"/>
                </a:solidFill>
              </a:rPr>
              <a:t>would evade, avoid, or otherwise </a:t>
            </a:r>
            <a:r>
              <a:rPr lang="en-US" sz="1800" smtClean="0">
                <a:solidFill>
                  <a:srgbClr val="FF0000"/>
                </a:solidFill>
              </a:rPr>
              <a:t>not comply </a:t>
            </a:r>
            <a:r>
              <a:rPr lang="en-US" sz="1800">
                <a:solidFill>
                  <a:srgbClr val="FF0000"/>
                </a:solidFill>
              </a:rPr>
              <a:t>with such an order</a:t>
            </a:r>
            <a:r>
              <a:rPr lang="en-US" sz="1800" smtClean="0">
                <a:solidFill>
                  <a:srgbClr val="FF0000"/>
                </a:solidFill>
              </a:rPr>
              <a:t>;</a:t>
            </a:r>
          </a:p>
          <a:p>
            <a:pPr marL="914400" indent="-457200">
              <a:buNone/>
              <a:tabLst>
                <a:tab pos="1371600" algn="l"/>
              </a:tabLst>
            </a:pPr>
            <a:r>
              <a:rPr lang="en-US" sz="1800"/>
              <a:t>	</a:t>
            </a:r>
            <a:r>
              <a:rPr lang="en-US" sz="1800" smtClean="0"/>
              <a:t>(II)	an </a:t>
            </a:r>
            <a:r>
              <a:rPr lang="en-US" sz="1800">
                <a:solidFill>
                  <a:srgbClr val="FF0000"/>
                </a:solidFill>
              </a:rPr>
              <a:t>immediate and irreparable injury </a:t>
            </a:r>
            <a:r>
              <a:rPr lang="en-US" sz="1800"/>
              <a:t>will occur if </a:t>
            </a:r>
            <a:r>
              <a:rPr lang="en-US" sz="1800" smtClean="0"/>
              <a:t>		such </a:t>
            </a:r>
            <a:r>
              <a:rPr lang="en-US" sz="1800"/>
              <a:t>seizure is not ordered</a:t>
            </a:r>
            <a:r>
              <a:rPr lang="en-US" sz="1800" smtClean="0"/>
              <a:t>;</a:t>
            </a:r>
          </a:p>
          <a:p>
            <a:pPr marL="1371600" indent="-457200">
              <a:buNone/>
              <a:tabLst>
                <a:tab pos="1371600" algn="l"/>
              </a:tabLst>
            </a:pPr>
            <a:r>
              <a:rPr lang="en-US" sz="1800" smtClean="0"/>
              <a:t>(</a:t>
            </a:r>
            <a:r>
              <a:rPr lang="en-US" sz="1800"/>
              <a:t>III</a:t>
            </a:r>
            <a:r>
              <a:rPr lang="en-US" sz="1800" smtClean="0"/>
              <a:t>)	the </a:t>
            </a:r>
            <a:r>
              <a:rPr lang="en-US" sz="1800">
                <a:solidFill>
                  <a:srgbClr val="FF0000"/>
                </a:solidFill>
              </a:rPr>
              <a:t>harm to the applicant of denying the application outweighs the harm to the</a:t>
            </a:r>
          </a:p>
          <a:p>
            <a:pPr marL="0" indent="0">
              <a:buNone/>
            </a:pPr>
            <a:r>
              <a:rPr lang="en-US" sz="1800" smtClean="0">
                <a:solidFill>
                  <a:srgbClr val="FF0000"/>
                </a:solidFill>
              </a:rPr>
              <a:t>	legitimate </a:t>
            </a:r>
            <a:r>
              <a:rPr lang="en-US" sz="1800">
                <a:solidFill>
                  <a:srgbClr val="FF0000"/>
                </a:solidFill>
              </a:rPr>
              <a:t>interests of the person against whom </a:t>
            </a:r>
            <a:r>
              <a:rPr lang="en-US" sz="1800" smtClean="0">
                <a:solidFill>
                  <a:srgbClr val="FF0000"/>
                </a:solidFill>
              </a:rPr>
              <a:t>	seizure </a:t>
            </a:r>
            <a:r>
              <a:rPr lang="en-US" sz="1800">
                <a:solidFill>
                  <a:srgbClr val="FF0000"/>
                </a:solidFill>
              </a:rPr>
              <a:t>would be ordered of granting </a:t>
            </a:r>
            <a:r>
              <a:rPr lang="en-US" sz="1800" smtClean="0">
                <a:solidFill>
                  <a:srgbClr val="FF0000"/>
                </a:solidFill>
              </a:rPr>
              <a:t>the 	application </a:t>
            </a:r>
            <a:r>
              <a:rPr lang="en-US" sz="1800">
                <a:solidFill>
                  <a:srgbClr val="FF0000"/>
                </a:solidFill>
              </a:rPr>
              <a:t>and </a:t>
            </a:r>
            <a:r>
              <a:rPr lang="en-US" sz="1800" smtClean="0">
                <a:solidFill>
                  <a:srgbClr val="FF0000"/>
                </a:solidFill>
              </a:rPr>
              <a:t>substantially outweighs </a:t>
            </a:r>
            <a:r>
              <a:rPr lang="en-US" sz="1800">
                <a:solidFill>
                  <a:srgbClr val="FF0000"/>
                </a:solidFill>
              </a:rPr>
              <a:t>the harm to </a:t>
            </a:r>
            <a:r>
              <a:rPr lang="en-US" sz="1800" smtClean="0">
                <a:solidFill>
                  <a:srgbClr val="FF0000"/>
                </a:solidFill>
              </a:rPr>
              <a:t>	any </a:t>
            </a:r>
            <a:r>
              <a:rPr lang="en-US" sz="1800">
                <a:solidFill>
                  <a:srgbClr val="FF0000"/>
                </a:solidFill>
              </a:rPr>
              <a:t>third parties who may be harmed by</a:t>
            </a:r>
          </a:p>
          <a:p>
            <a:pPr marL="0" indent="0">
              <a:buNone/>
            </a:pPr>
            <a:r>
              <a:rPr lang="en-US" sz="1800" smtClean="0">
                <a:solidFill>
                  <a:srgbClr val="FF0000"/>
                </a:solidFill>
              </a:rPr>
              <a:t>	such </a:t>
            </a:r>
            <a:r>
              <a:rPr lang="en-US" sz="1800">
                <a:solidFill>
                  <a:srgbClr val="FF0000"/>
                </a:solidFill>
              </a:rPr>
              <a:t>seizure</a:t>
            </a:r>
            <a:r>
              <a:rPr lang="en-US" sz="1800" smtClean="0">
                <a:solidFill>
                  <a:srgbClr val="FF0000"/>
                </a:solidFill>
              </a:rPr>
              <a:t>;</a:t>
            </a:r>
          </a:p>
          <a:p>
            <a:pPr marL="1371600" indent="-457200">
              <a:buNone/>
            </a:pPr>
            <a:r>
              <a:rPr lang="en-US" sz="1800" smtClean="0"/>
              <a:t>(IV)	the </a:t>
            </a:r>
            <a:r>
              <a:rPr lang="en-US" sz="1800"/>
              <a:t>applicant is </a:t>
            </a:r>
            <a:r>
              <a:rPr lang="en-US" sz="1800">
                <a:solidFill>
                  <a:srgbClr val="FF0000"/>
                </a:solidFill>
              </a:rPr>
              <a:t>likely to succeed in </a:t>
            </a:r>
            <a:r>
              <a:rPr lang="en-US" sz="1800" smtClean="0">
                <a:solidFill>
                  <a:srgbClr val="FF0000"/>
                </a:solidFill>
              </a:rPr>
              <a:t>showing </a:t>
            </a:r>
            <a:r>
              <a:rPr lang="en-US" sz="1800" smtClean="0"/>
              <a:t>that--</a:t>
            </a:r>
            <a:endParaRPr lang="en-US" sz="1800"/>
          </a:p>
          <a:p>
            <a:pPr marL="1828800" indent="-457200">
              <a:buNone/>
              <a:tabLst>
                <a:tab pos="1997075" algn="l"/>
              </a:tabLst>
            </a:pPr>
            <a:r>
              <a:rPr lang="en-US" sz="1800" smtClean="0"/>
              <a:t>(aa)	the </a:t>
            </a:r>
            <a:r>
              <a:rPr lang="en-US" sz="1800">
                <a:solidFill>
                  <a:srgbClr val="FF0000"/>
                </a:solidFill>
              </a:rPr>
              <a:t>information is a trade secret</a:t>
            </a:r>
            <a:r>
              <a:rPr lang="en-US" sz="1800"/>
              <a:t>; and</a:t>
            </a:r>
          </a:p>
          <a:p>
            <a:pPr marL="1828800" indent="-457200">
              <a:buNone/>
            </a:pPr>
            <a:r>
              <a:rPr lang="en-US" sz="1800"/>
              <a:t>(</a:t>
            </a:r>
            <a:r>
              <a:rPr lang="en-US" sz="1800" smtClean="0"/>
              <a:t>bb)	the </a:t>
            </a:r>
            <a:r>
              <a:rPr lang="en-US" sz="1800"/>
              <a:t>person against whom seizure would be ordered-</a:t>
            </a:r>
            <a:r>
              <a:rPr lang="en-US" sz="1800" smtClean="0"/>
              <a:t>-</a:t>
            </a:r>
            <a:endParaRPr lang="en-US" sz="1800"/>
          </a:p>
        </p:txBody>
      </p:sp>
      <p:pic>
        <p:nvPicPr>
          <p:cNvPr id="52231" name="Picture 7"/>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243482" y="1434353"/>
            <a:ext cx="3882595" cy="4069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6844869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6.07.15"/>
  <p:tag name="AS_TITLE" val="Aspose.Slides for .NET 4.0"/>
  <p:tag name="AS_VERSION" val="16.6.0.0"/>
</p:tagLst>
</file>

<file path=ppt/theme/theme1.xml><?xml version="1.0" encoding="utf-8"?>
<a:theme xmlns:a="http://schemas.openxmlformats.org/drawingml/2006/main" name="CO-PPP-2013Red">
  <a:themeElements>
    <a:clrScheme name="CO-PPP-2012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PPP-2012a">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lnDef>
  </a:objectDefaults>
  <a:extraClrSchemeLst>
    <a:extraClrScheme>
      <a:clrScheme name="CO-PPP-2012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PPP-2012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PPP-2012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PPP-2012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PPP-2012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PPP-2012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PPP-2012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PPP-2012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PPP-2012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PPP-2012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PPP-2012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PPP-2012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mpact Header/Logo">
  <a:themeElements>
    <a:clrScheme name="Compact Header/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mpact Header/Logo">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lnDef>
  </a:objectDefaults>
  <a:extraClrSchemeLst>
    <a:extraClrScheme>
      <a:clrScheme name="Compact Header/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mpact Header/Log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mpact Header/Log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mpact Header/Log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mpact Header/Log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mpact Header/Log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mpact Header/Log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mpact Header/Log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mpact Header/Log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mpact Header/Log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mpact Header/Log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mpact Header/Log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tact Information Slide">
  <a:themeElements>
    <a:clrScheme name="Contact Informatio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tact Information Slid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wrap="square">
        <a:spAutoFit/>
      </a:bodyPr>
      <a:lstStyle>
        <a:defPPr algn="r" eaLnBrk="1" hangingPunct="1">
          <a:defRPr sz="2400" b="1" dirty="0">
            <a:solidFill>
              <a:srgbClr val="2F1110"/>
            </a:solidFill>
            <a:latin typeface="Rockwell" pitchFamily="18" charset="0"/>
          </a:defRPr>
        </a:defPPr>
      </a:lstStyle>
    </a:txDef>
  </a:objectDefaults>
  <a:extraClrSchemeLst>
    <a:extraClrScheme>
      <a:clrScheme name="Contact Informatio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tact Information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tact Information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tact Information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tact Information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tact Information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tact Information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tact Information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tact Information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tact Information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tact Information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tact Information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CO-PPP-2013Red</Template>
  <TotalTime>0</TotalTime>
  <Words>2736</Words>
  <Application>Microsoft Office PowerPoint</Application>
  <PresentationFormat>Widescreen</PresentationFormat>
  <Paragraphs>247</Paragraphs>
  <Slides>30</Slides>
  <Notes>30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30</vt:i4>
      </vt:variant>
    </vt:vector>
  </HeadingPairs>
  <TitlesOfParts>
    <vt:vector size="37" baseType="lpstr">
      <vt:lpstr>Arial</vt:lpstr>
      <vt:lpstr>Calibri</vt:lpstr>
      <vt:lpstr>Rockwell</vt:lpstr>
      <vt:lpstr>Wingdings</vt:lpstr>
      <vt:lpstr>CO-PPP-2013Red</vt:lpstr>
      <vt:lpstr>Compact Header/Logo</vt:lpstr>
      <vt:lpstr>Contact Information Slide</vt:lpstr>
      <vt:lpstr>Federal Defend Trade Secrets Act (DTSA) </vt:lpstr>
      <vt:lpstr>   Speaker</vt:lpstr>
      <vt:lpstr>Meet Jim Gale…</vt:lpstr>
      <vt:lpstr>What is the DTSA? </vt:lpstr>
      <vt:lpstr>DTSA – Definition of “Trade Secret”</vt:lpstr>
      <vt:lpstr>DTSA – Definition of Misappropriation</vt:lpstr>
      <vt:lpstr>What is the DTSA? </vt:lpstr>
      <vt:lpstr>DTSA-Seizure</vt:lpstr>
      <vt:lpstr>DTSA-Seizure</vt:lpstr>
      <vt:lpstr>DTSA - Seizure</vt:lpstr>
      <vt:lpstr>Statute of Limitations  (Retroactivity) </vt:lpstr>
      <vt:lpstr>Statute of Limitations  (Retroactivity) </vt:lpstr>
      <vt:lpstr>PowerPoint Presentation</vt:lpstr>
      <vt:lpstr>Statute of Limitations  (Retroactivity)</vt:lpstr>
      <vt:lpstr>PowerPoint Presentation</vt:lpstr>
      <vt:lpstr>Employer safe Harbor/ Employee Immunity?? 18 USC § 1833</vt:lpstr>
      <vt:lpstr>DTSA – Safe Harbor (18 U.S.C. § 1833)</vt:lpstr>
      <vt:lpstr>DTSA – Safe Harbor For Whistle Blowers??   (18 U.S.C. § 1833 (b))</vt:lpstr>
      <vt:lpstr>Does “Immunity” Safe Harbor Really Exist for WhistleBlower Employees? </vt:lpstr>
      <vt:lpstr>Does “Immunity” Safe Harbor Really Exist for WhistleBlower Employees? </vt:lpstr>
      <vt:lpstr>DTSA – Safe Harbor (18 U.S.C. § 1833 (b))</vt:lpstr>
      <vt:lpstr>DTSA – Safe Harbor (18 U.S.C. § 1833)</vt:lpstr>
      <vt:lpstr>PowerPoint Presentation</vt:lpstr>
      <vt:lpstr>DTSA Impediments to Restrictions on Employment</vt:lpstr>
      <vt:lpstr>DTSA Impediments to Restrictions on Employment</vt:lpstr>
      <vt:lpstr>DTSA Impediments to Restrictions on Employment (cont.)</vt:lpstr>
      <vt:lpstr>Damages </vt:lpstr>
      <vt:lpstr>Damage Remedies </vt:lpstr>
      <vt:lpstr>Damage Remedies--Attorney’s Fees </vt:lpstr>
      <vt:lpstr>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2018-01-19T13:44:04Z</cp:lastPrinted>
  <dcterms:created xsi:type="dcterms:W3CDTF">2018-01-19T13:44:04Z</dcterms:created>
  <dcterms:modified xsi:type="dcterms:W3CDTF">2018-02-06T19:53:05Z</dcterms:modified>
</cp:coreProperties>
</file>