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92" r:id="rId3"/>
    <p:sldId id="293" r:id="rId4"/>
    <p:sldId id="294" r:id="rId5"/>
    <p:sldId id="278" r:id="rId6"/>
    <p:sldId id="279" r:id="rId7"/>
    <p:sldId id="298" r:id="rId8"/>
    <p:sldId id="299" r:id="rId9"/>
    <p:sldId id="300" r:id="rId10"/>
    <p:sldId id="307" r:id="rId11"/>
    <p:sldId id="301" r:id="rId12"/>
    <p:sldId id="302" r:id="rId13"/>
    <p:sldId id="303" r:id="rId14"/>
    <p:sldId id="308" r:id="rId15"/>
    <p:sldId id="310" r:id="rId16"/>
    <p:sldId id="311" r:id="rId17"/>
    <p:sldId id="312" r:id="rId18"/>
    <p:sldId id="313" r:id="rId19"/>
    <p:sldId id="315" r:id="rId20"/>
    <p:sldId id="31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264"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5394C-9CCA-455D-B0C4-0961EC7D83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93A392-5125-4C46-AA71-F89CBA7B57C4}"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F895394C-9CCA-455D-B0C4-0961EC7D838F}"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93A392-5125-4C46-AA71-F89CBA7B57C4}" type="datetimeFigureOut">
              <a:rPr lang="en-US" smtClean="0"/>
              <a:pPr/>
              <a:t>1/27/2017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95394C-9CCA-455D-B0C4-0961EC7D838F}"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Sluther@addmg.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There are number of interesting issues currently being litigated in school trademark cases</a:t>
            </a:r>
          </a:p>
          <a:p>
            <a:pPr marL="742950" indent="-285750" algn="l"/>
            <a:endParaRPr lang="en-US" dirty="0" smtClean="0"/>
          </a:p>
          <a:p>
            <a:pPr marL="742950"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85000" lnSpcReduction="20000"/>
          </a:bodyPr>
          <a:lstStyle/>
          <a:p>
            <a:pPr marL="742950" indent="-285750" algn="l"/>
            <a:r>
              <a:rPr lang="en-US" dirty="0" smtClean="0"/>
              <a:t> </a:t>
            </a:r>
          </a:p>
          <a:p>
            <a:pPr marL="742950" indent="-285750" algn="l">
              <a:buFont typeface="Arial" pitchFamily="34" charset="0"/>
              <a:buChar char="•"/>
            </a:pPr>
            <a:r>
              <a:rPr lang="en-US" dirty="0" smtClean="0"/>
              <a:t>First Prong: Separating trademark rights in educational services from rights in apparel and other goods</a:t>
            </a:r>
          </a:p>
          <a:p>
            <a:pPr marL="1374775" indent="-3175" algn="l"/>
            <a:endParaRPr lang="en-US" dirty="0" smtClean="0"/>
          </a:p>
          <a:p>
            <a:pPr marL="1374775" indent="-3175" algn="l"/>
            <a:r>
              <a:rPr lang="en-US" dirty="0" smtClean="0"/>
              <a:t>The Court agrees with Defendant that notwithstanding  Plaintiff’s registration of the BELEN JESUIT Text Mark with the Principal Registry, it is undisputed that this Mark was registered solely for the purpose of providing educational services, and this protection does not extend to other goods and services, specifically the sale of clothing and apparel.</a:t>
            </a:r>
          </a:p>
          <a:p>
            <a:pPr algn="l"/>
            <a:endParaRPr lang="en-US" i="1" dirty="0" smtClean="0"/>
          </a:p>
          <a:p>
            <a:pPr algn="l"/>
            <a:r>
              <a:rPr lang="en-US" i="1" dirty="0" smtClean="0"/>
              <a:t>Belen Jesuit Preparatory Academy v. Sportswear, Inc.  </a:t>
            </a:r>
            <a:r>
              <a:rPr lang="en-US" dirty="0" smtClean="0"/>
              <a:t>(Case 1:15-cv-22194-UU) (Summary Judgment Order of 5-3-2016, p. 11).  </a:t>
            </a:r>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85000" lnSpcReduction="20000"/>
          </a:bodyPr>
          <a:lstStyle/>
          <a:p>
            <a:pPr marL="742950" indent="-285750" algn="l">
              <a:buFont typeface="Arial" pitchFamily="34" charset="0"/>
              <a:buChar char="•"/>
            </a:pPr>
            <a:r>
              <a:rPr lang="en-US" dirty="0" smtClean="0"/>
              <a:t>Second Prong: Attacking the apparel/goods rights for lack of evidence of trademark rights or failure to enforce rights</a:t>
            </a:r>
          </a:p>
          <a:p>
            <a:pPr marL="1374775" indent="-3175" algn="l"/>
            <a:endParaRPr lang="en-US" dirty="0" smtClean="0"/>
          </a:p>
          <a:p>
            <a:pPr marL="1374775" indent="-3175" algn="l"/>
            <a:r>
              <a:rPr lang="en-US" dirty="0" smtClean="0"/>
              <a:t>13. At trial, Plaintiff failed to show it used any of the Alleged Text Marks in commerce in connection with the sale of clothing before 2008, the date when Defendant first sold goods printed with the terms. Transcript 1 at 112:1-24; Plaintiff's Exhibit No. 21; D.E. 73-1 ¶ 19.</a:t>
            </a:r>
          </a:p>
          <a:p>
            <a:pPr marL="1374775" indent="-3175" algn="l"/>
            <a:r>
              <a:rPr lang="en-US" dirty="0" smtClean="0"/>
              <a:t>….</a:t>
            </a:r>
          </a:p>
          <a:p>
            <a:pPr marL="1374775" indent="-3175" algn="l"/>
            <a:r>
              <a:rPr lang="en-US" dirty="0" smtClean="0"/>
              <a:t>20. Based on the totality of the circumstances, Plaintiff failed to carry its burden of proving its Alleged Text Marks are valid and entitled to protection as a matter of law.</a:t>
            </a:r>
          </a:p>
          <a:p>
            <a:pPr marL="1374775" indent="-3175" algn="l"/>
            <a:endParaRPr lang="en-US" dirty="0" smtClean="0"/>
          </a:p>
          <a:p>
            <a:pPr algn="l">
              <a:spcBef>
                <a:spcPts val="384"/>
              </a:spcBef>
            </a:pPr>
            <a:r>
              <a:rPr lang="en-US" sz="2400" i="1" dirty="0" smtClean="0"/>
              <a:t>Belen Jesuit Preparatory Sch., Inc. v. Sportswear, Inc</a:t>
            </a:r>
            <a:r>
              <a:rPr lang="en-US" sz="2400" dirty="0" smtClean="0"/>
              <a:t>., 2016 U.S. Dist. LEXIS 125851, 10-13 (S.D. Fla. 2016)</a:t>
            </a:r>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Belen loses its registered mark claim and goes to trial on common law rights.  Belen loses after a bench trial </a:t>
            </a:r>
            <a:r>
              <a:rPr lang="en-US" smtClean="0"/>
              <a:t>and chooses </a:t>
            </a:r>
            <a:r>
              <a:rPr lang="en-US" dirty="0" smtClean="0"/>
              <a:t>not to appeal.   </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SCAD’s entire case is disposed of on summary judgment.  SCAD’s appeal is currently pending before the 11</a:t>
            </a:r>
            <a:r>
              <a:rPr lang="en-US" baseline="30000" dirty="0" smtClean="0"/>
              <a:t>th</a:t>
            </a:r>
            <a:r>
              <a:rPr lang="en-US" dirty="0" smtClean="0"/>
              <a:t> Circuit.   (Case No. 15-13830).    </a:t>
            </a:r>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What’s wrong with these decisions dismissing counts for registered mark infringement?  </a:t>
            </a:r>
          </a:p>
          <a:p>
            <a:pPr marL="742950" indent="-285750" algn="l">
              <a:buFont typeface="Arial" pitchFamily="34" charset="0"/>
              <a:buChar char="•"/>
            </a:pPr>
            <a:endParaRPr lang="en-US" dirty="0" smtClean="0"/>
          </a:p>
          <a:p>
            <a:pPr marL="742950" indent="-285750" algn="l"/>
            <a:r>
              <a:rPr lang="en-US" dirty="0" smtClean="0"/>
              <a:t> </a:t>
            </a:r>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It sets a dangerous precedent by reducing the entire likelihood of confusion analysis to a single factor and making that factor dispositive</a:t>
            </a:r>
          </a:p>
          <a:p>
            <a:pPr marL="742950" indent="-285750" algn="l">
              <a:buFont typeface="Arial" pitchFamily="34" charset="0"/>
              <a:buChar char="•"/>
            </a:pPr>
            <a:endParaRPr lang="en-US" dirty="0" smtClean="0"/>
          </a:p>
          <a:p>
            <a:pPr marL="742950" indent="-285750" algn="l"/>
            <a:r>
              <a:rPr lang="en-US" dirty="0" smtClean="0"/>
              <a:t> </a:t>
            </a:r>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77500" lnSpcReduction="20000"/>
          </a:bodyPr>
          <a:lstStyle/>
          <a:p>
            <a:pPr marL="742950" indent="-285750" algn="l">
              <a:buFont typeface="Arial" pitchFamily="34" charset="0"/>
              <a:buChar char="•"/>
            </a:pPr>
            <a:endParaRPr lang="en-US" dirty="0" smtClean="0"/>
          </a:p>
          <a:p>
            <a:pPr marL="971550" indent="-514350" algn="l"/>
            <a:r>
              <a:rPr lang="en-US" dirty="0" smtClean="0"/>
              <a:t>THE LOC FACTORS: </a:t>
            </a:r>
          </a:p>
          <a:p>
            <a:pPr marL="971550" indent="-514350" algn="l"/>
            <a:endParaRPr lang="en-US" dirty="0" smtClean="0"/>
          </a:p>
          <a:p>
            <a:pPr marL="971550" indent="-514350" algn="l">
              <a:buAutoNum type="arabicParenBoth"/>
            </a:pPr>
            <a:r>
              <a:rPr lang="en-US" dirty="0" smtClean="0"/>
              <a:t>the strength or distinctiveness of the mark; </a:t>
            </a:r>
          </a:p>
          <a:p>
            <a:pPr marL="971550" indent="-514350" algn="l">
              <a:buAutoNum type="arabicParenBoth"/>
            </a:pPr>
            <a:r>
              <a:rPr lang="en-US" dirty="0" smtClean="0"/>
              <a:t>the similarity of the two marks; </a:t>
            </a:r>
          </a:p>
          <a:p>
            <a:pPr marL="971550" indent="-514350" algn="l">
              <a:buAutoNum type="arabicParenBoth"/>
            </a:pPr>
            <a:r>
              <a:rPr lang="en-US" b="1" u="sng" dirty="0" smtClean="0"/>
              <a:t>the similarity of the goods and services that the marks identify</a:t>
            </a:r>
            <a:r>
              <a:rPr lang="en-US" dirty="0" smtClean="0"/>
              <a:t>; </a:t>
            </a:r>
          </a:p>
          <a:p>
            <a:pPr marL="971550" indent="-514350" algn="l">
              <a:buAutoNum type="arabicParenBoth"/>
            </a:pPr>
            <a:r>
              <a:rPr lang="en-US" dirty="0" smtClean="0"/>
              <a:t>the similarity of the facilities that the two parties use in their businesses; </a:t>
            </a:r>
          </a:p>
          <a:p>
            <a:pPr marL="971550" indent="-514350" algn="l">
              <a:buAutoNum type="arabicParenBoth"/>
            </a:pPr>
            <a:r>
              <a:rPr lang="en-US" dirty="0" smtClean="0"/>
              <a:t>the similarity of the advertising the two parties use; </a:t>
            </a:r>
          </a:p>
          <a:p>
            <a:pPr marL="971550" indent="-514350" algn="l">
              <a:buAutoNum type="arabicParenBoth"/>
            </a:pPr>
            <a:r>
              <a:rPr lang="en-US" dirty="0" smtClean="0"/>
              <a:t>the defendant's intent; and </a:t>
            </a:r>
          </a:p>
          <a:p>
            <a:pPr marL="971550" indent="-514350" algn="l">
              <a:buAutoNum type="arabicParenBoth"/>
            </a:pPr>
            <a:r>
              <a:rPr lang="en-US" dirty="0" smtClean="0"/>
              <a:t>actual confusion. </a:t>
            </a:r>
          </a:p>
          <a:p>
            <a:pPr marL="742950" indent="-285750" algn="l"/>
            <a:endParaRPr lang="en-US" dirty="0" smtClean="0"/>
          </a:p>
          <a:p>
            <a:pPr marL="461963" indent="-4763" algn="l"/>
            <a:r>
              <a:rPr lang="en-US" i="1" dirty="0" smtClean="0"/>
              <a:t>Lone Star Steakhouse &amp; Saloon, Inc. v. Alpha of Va., Inc</a:t>
            </a:r>
            <a:r>
              <a:rPr lang="en-US" dirty="0" smtClean="0"/>
              <a:t>., 43 F.3d 922, 933 (4th Cir. Va. 1995)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Relatedness of the goods/services isn’t even one of the two most important factors; </a:t>
            </a:r>
            <a:r>
              <a:rPr lang="en-US" i="1" dirty="0" smtClean="0"/>
              <a:t>see e.g.  Lone Star</a:t>
            </a:r>
            <a:r>
              <a:rPr lang="en-US" dirty="0" smtClean="0"/>
              <a:t>, 122 F.3d at 1382 (11th Cir. Ga. 1997) (“Of these seven factors, we consider the type of mark and the evidence of actual confusion to be the two most important factors.”)    </a:t>
            </a:r>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r>
              <a:rPr lang="en-US" dirty="0" smtClean="0"/>
              <a:t>It </a:t>
            </a:r>
            <a:r>
              <a:rPr lang="en-US" dirty="0" smtClean="0"/>
              <a:t>sets a dangerous precedent by invading the province of the jury</a:t>
            </a:r>
          </a:p>
          <a:p>
            <a:pPr marL="742950" indent="-285750" algn="l"/>
            <a:endParaRPr lang="en-US" dirty="0" smtClean="0"/>
          </a:p>
          <a:p>
            <a:pPr marL="742950" indent="-285750" algn="l">
              <a:buFont typeface="Arial" pitchFamily="34" charset="0"/>
              <a:buChar char="•"/>
            </a:pPr>
            <a:r>
              <a:rPr lang="en-US" dirty="0" smtClean="0"/>
              <a:t>SPECTRUM:</a:t>
            </a:r>
          </a:p>
          <a:p>
            <a:pPr marL="742950" indent="-285750" algn="l"/>
            <a:endParaRPr lang="en-US" dirty="0" smtClean="0"/>
          </a:p>
          <a:p>
            <a:pPr algn="l"/>
            <a:endParaRPr lang="en-US" sz="1800" dirty="0" smtClean="0"/>
          </a:p>
          <a:p>
            <a:pPr algn="l"/>
            <a:endParaRPr lang="en-US" sz="1800" dirty="0" smtClean="0"/>
          </a:p>
          <a:p>
            <a:pPr algn="l"/>
            <a:r>
              <a:rPr lang="en-US" sz="1800" dirty="0" smtClean="0"/>
              <a:t>		</a:t>
            </a:r>
            <a:endParaRPr lang="en-US" dirty="0" smtClean="0"/>
          </a:p>
          <a:p>
            <a:pPr marL="285750" indent="-285750" algn="l"/>
            <a:endParaRPr lang="en-US" dirty="0" smtClean="0"/>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6" name="Left Brace 5"/>
          <p:cNvSpPr/>
          <p:nvPr/>
        </p:nvSpPr>
        <p:spPr>
          <a:xfrm rot="5400000">
            <a:off x="914400" y="4038600"/>
            <a:ext cx="304800" cy="1524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5400000">
            <a:off x="4038600" y="2514600"/>
            <a:ext cx="304800" cy="4572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5400000">
            <a:off x="7467600" y="3733800"/>
            <a:ext cx="304800" cy="2133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57200" y="41148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Plaintiff SJ</a:t>
            </a:r>
            <a:endParaRPr lang="en-US" dirty="0"/>
          </a:p>
        </p:txBody>
      </p:sp>
      <p:sp>
        <p:nvSpPr>
          <p:cNvPr id="12" name="Rectangle 11"/>
          <p:cNvSpPr/>
          <p:nvPr/>
        </p:nvSpPr>
        <p:spPr>
          <a:xfrm>
            <a:off x="6934200" y="41148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Defendant SJ</a:t>
            </a:r>
            <a:endParaRPr lang="en-US" dirty="0"/>
          </a:p>
        </p:txBody>
      </p:sp>
      <p:sp>
        <p:nvSpPr>
          <p:cNvPr id="13" name="Rectangle 12"/>
          <p:cNvSpPr/>
          <p:nvPr/>
        </p:nvSpPr>
        <p:spPr>
          <a:xfrm>
            <a:off x="3200400" y="41148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Jury Question</a:t>
            </a:r>
            <a:endParaRPr lang="en-US" dirty="0"/>
          </a:p>
        </p:txBody>
      </p:sp>
      <p:sp>
        <p:nvSpPr>
          <p:cNvPr id="14" name="Rectangle 13"/>
          <p:cNvSpPr/>
          <p:nvPr/>
        </p:nvSpPr>
        <p:spPr>
          <a:xfrm>
            <a:off x="152400" y="52578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Same</a:t>
            </a:r>
          </a:p>
          <a:p>
            <a:pPr algn="ctr"/>
            <a:r>
              <a:rPr lang="en-US" dirty="0" smtClean="0"/>
              <a:t>Goods/Services</a:t>
            </a:r>
            <a:endParaRPr lang="en-US" dirty="0"/>
          </a:p>
        </p:txBody>
      </p:sp>
      <p:sp>
        <p:nvSpPr>
          <p:cNvPr id="15" name="Rectangle 14"/>
          <p:cNvSpPr/>
          <p:nvPr/>
        </p:nvSpPr>
        <p:spPr>
          <a:xfrm>
            <a:off x="6629400" y="4953000"/>
            <a:ext cx="1905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Completely Unrelated</a:t>
            </a:r>
          </a:p>
          <a:p>
            <a:pPr algn="ctr"/>
            <a:r>
              <a:rPr lang="en-US" dirty="0" smtClean="0"/>
              <a:t>Goods/Services</a:t>
            </a:r>
            <a:endParaRPr lang="en-US" dirty="0"/>
          </a:p>
        </p:txBody>
      </p:sp>
      <p:sp>
        <p:nvSpPr>
          <p:cNvPr id="16" name="Rectangle 15"/>
          <p:cNvSpPr/>
          <p:nvPr/>
        </p:nvSpPr>
        <p:spPr>
          <a:xfrm>
            <a:off x="2971800" y="4953000"/>
            <a:ext cx="2514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Some Connection? Goods/Services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92500" lnSpcReduction="20000"/>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Should this be a jury question?  </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“falsely suggesting affiliation with the trademark owner in a manner likely to cause confusion as to source or sponsorship constitutes infringement.”  </a:t>
            </a:r>
            <a:r>
              <a:rPr lang="en-US" i="1" dirty="0" smtClean="0"/>
              <a:t>Prof'l Golfers Ass'n of Am. v. Bankers Life &amp; Cas. Co</a:t>
            </a:r>
            <a:r>
              <a:rPr lang="en-US" dirty="0" smtClean="0"/>
              <a:t>., 514 F.2d 665, 670 (5th Cir. 1975)  </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In granting summary judgment on the educational services claim, isn’t the court necessarily concluding that no one would be likely to conclude that a school sponsors or licenses apparel?    </a:t>
            </a:r>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These decisions are also difficult, if not impossible, to reconcile with 11</a:t>
            </a:r>
            <a:r>
              <a:rPr lang="en-US" baseline="30000" dirty="0" smtClean="0"/>
              <a:t>th</a:t>
            </a:r>
            <a:r>
              <a:rPr lang="en-US" dirty="0" smtClean="0"/>
              <a:t> Circuit precedent</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 UGA v. Laite decision is on point. </a:t>
            </a:r>
            <a:r>
              <a:rPr lang="en-US" i="1" dirty="0" smtClean="0"/>
              <a:t>Univ. of Ga. </a:t>
            </a:r>
            <a:r>
              <a:rPr lang="en-US" i="1" dirty="0" err="1" smtClean="0"/>
              <a:t>Ath</a:t>
            </a:r>
            <a:r>
              <a:rPr lang="en-US" i="1" dirty="0" smtClean="0"/>
              <a:t>. </a:t>
            </a:r>
            <a:r>
              <a:rPr lang="en-US" i="1" dirty="0" err="1" smtClean="0"/>
              <a:t>Ass'n</a:t>
            </a:r>
            <a:r>
              <a:rPr lang="en-US" i="1" dirty="0" smtClean="0"/>
              <a:t> v. Laite</a:t>
            </a:r>
            <a:r>
              <a:rPr lang="en-US" dirty="0" smtClean="0"/>
              <a:t>, 756 F.2d 1535, 1547 (11th Cir. 1985)</a:t>
            </a:r>
          </a:p>
          <a:p>
            <a:pPr marL="742950" indent="-285750" algn="l"/>
            <a:r>
              <a:rPr lang="en-US" dirty="0" smtClean="0"/>
              <a:t>  </a:t>
            </a:r>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There are number of interesting issues currently being litigated in school trademark cases</a:t>
            </a:r>
          </a:p>
          <a:p>
            <a:pPr marL="742950" indent="-285750" algn="l"/>
            <a:endParaRPr lang="en-US" dirty="0" smtClean="0"/>
          </a:p>
          <a:p>
            <a:pPr marL="742950" indent="-285750" algn="l">
              <a:buFont typeface="Arial" pitchFamily="34" charset="0"/>
              <a:buChar char="•"/>
            </a:pPr>
            <a:r>
              <a:rPr lang="en-US" dirty="0" smtClean="0"/>
              <a:t>These raise concerns for those who represent clients involved in academic trademarks</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a:bodyPr>
          <a:lstStyle/>
          <a:p>
            <a:pPr marL="285750" indent="-285750" algn="ctr"/>
            <a:endParaRPr lang="en-US" dirty="0" smtClean="0"/>
          </a:p>
          <a:p>
            <a:pPr marL="285750" indent="-285750" algn="ctr"/>
            <a:r>
              <a:rPr lang="en-US" dirty="0" smtClean="0"/>
              <a:t>Any questions?  </a:t>
            </a:r>
          </a:p>
          <a:p>
            <a:pPr marL="457200" algn="l"/>
            <a:endParaRPr lang="en-US" dirty="0" smtClean="0"/>
          </a:p>
          <a:p>
            <a:pPr marL="457200" algn="l"/>
            <a:r>
              <a:rPr lang="en-US" dirty="0" smtClean="0"/>
              <a:t>Stephen Luther </a:t>
            </a:r>
          </a:p>
          <a:p>
            <a:pPr marL="457200" algn="l"/>
            <a:r>
              <a:rPr lang="en-US" dirty="0" smtClean="0"/>
              <a:t>Allen, Dyer, Doppelt, Milbrath &amp; Gilchrist, P.A. </a:t>
            </a:r>
          </a:p>
          <a:p>
            <a:pPr marL="457200" algn="l"/>
            <a:r>
              <a:rPr lang="en-US" dirty="0" smtClean="0">
                <a:hlinkClick r:id="rId2"/>
              </a:rPr>
              <a:t>Sluther@addmg.com</a:t>
            </a:r>
            <a:r>
              <a:rPr lang="en-US" dirty="0" smtClean="0"/>
              <a:t> </a:t>
            </a:r>
          </a:p>
          <a:p>
            <a:pPr marL="457200" algn="l"/>
            <a:r>
              <a:rPr lang="en-US" dirty="0" smtClean="0"/>
              <a:t>407 841-2330</a:t>
            </a:r>
          </a:p>
          <a:p>
            <a:pPr marL="457200" algn="l"/>
            <a:r>
              <a:rPr lang="en-US" dirty="0" smtClean="0"/>
              <a:t>255 South Orange Avenue, Suite 1401</a:t>
            </a:r>
          </a:p>
          <a:p>
            <a:pPr marL="457200" algn="l"/>
            <a:r>
              <a:rPr lang="en-US" dirty="0" smtClean="0"/>
              <a:t>Orlando, FL 32801</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smtClean="0"/>
          </a:p>
          <a:p>
            <a:pPr marL="742950" indent="-285750" algn="l"/>
            <a:endParaRPr lang="en-US" dirty="0" smtClean="0"/>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There are number of interesting issues currently being litigated in school trademark cases</a:t>
            </a:r>
          </a:p>
          <a:p>
            <a:pPr marL="742950" indent="-285750" algn="l"/>
            <a:endParaRPr lang="en-US" dirty="0" smtClean="0"/>
          </a:p>
          <a:p>
            <a:pPr marL="742950" indent="-285750" algn="l">
              <a:buFont typeface="Arial" pitchFamily="34" charset="0"/>
              <a:buChar char="•"/>
            </a:pPr>
            <a:r>
              <a:rPr lang="en-US" dirty="0" smtClean="0"/>
              <a:t>These raise concerns for those who represent clients involved in academic trademarks</a:t>
            </a:r>
          </a:p>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The issues being raised here have broader implications for trademark litigation generally </a:t>
            </a:r>
          </a:p>
          <a:p>
            <a:pPr marL="742950"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5400" dirty="0" smtClean="0"/>
              <a:t/>
            </a:r>
            <a:br>
              <a:rPr lang="en-US" sz="54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a:t>
            </a:r>
          </a:p>
          <a:p>
            <a:pPr marL="742950" indent="-285750" algn="l">
              <a:buFont typeface="Arial" pitchFamily="34" charset="0"/>
              <a:buChar char="•"/>
            </a:pPr>
            <a:r>
              <a:rPr lang="en-US" dirty="0" smtClean="0"/>
              <a:t>But before we get to that, how about some Lil Wayne?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ctr"/>
            <a:r>
              <a:rPr lang="en-US" sz="6500" dirty="0" smtClean="0"/>
              <a:t>A FAILING GRADE</a:t>
            </a:r>
            <a:r>
              <a:rPr lang="en-US" sz="8000" dirty="0" smtClean="0"/>
              <a:t/>
            </a:r>
            <a:br>
              <a:rPr lang="en-US" sz="8000" dirty="0" smtClean="0"/>
            </a:br>
            <a:r>
              <a:rPr lang="en-US" sz="3300" dirty="0" smtClean="0"/>
              <a:t>SCHOOLS AND APPAREL TRADEMARKS</a:t>
            </a:r>
            <a:endParaRPr lang="en-US" sz="3300" dirty="0"/>
          </a:p>
        </p:txBody>
      </p:sp>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The </a:t>
            </a:r>
            <a:r>
              <a:rPr lang="en-US" dirty="0" smtClean="0"/>
              <a:t>Bands A Make Her Dance Video </a:t>
            </a:r>
            <a:r>
              <a:rPr lang="en-US" dirty="0" smtClean="0"/>
              <a:t>Today </a:t>
            </a:r>
          </a:p>
          <a:p>
            <a:pPr marL="742950" indent="-285750" algn="l"/>
            <a:endParaRPr lang="en-US" dirty="0" smtClean="0"/>
          </a:p>
        </p:txBody>
      </p:sp>
      <p:pic>
        <p:nvPicPr>
          <p:cNvPr id="4" name="Picture 3"/>
          <p:cNvPicPr>
            <a:picLocks noChangeAspect="1"/>
          </p:cNvPicPr>
          <p:nvPr/>
        </p:nvPicPr>
        <p:blipFill>
          <a:blip r:embed="rId2" cstate="print"/>
          <a:srcRect t="13462" b="11538"/>
          <a:stretch>
            <a:fillRect/>
          </a:stretch>
        </p:blipFill>
        <p:spPr bwMode="auto">
          <a:xfrm>
            <a:off x="152400" y="2971800"/>
            <a:ext cx="8778240" cy="3703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lstStyle/>
          <a:p>
            <a:pPr marL="742950" indent="-285750" algn="l"/>
            <a:r>
              <a:rPr lang="en-US" dirty="0" smtClean="0"/>
              <a:t> The </a:t>
            </a:r>
            <a:r>
              <a:rPr lang="en-US" dirty="0" smtClean="0"/>
              <a:t>Bands A Make Her Dance Pre-Blurring </a:t>
            </a:r>
            <a:r>
              <a:rPr lang="en-US" dirty="0" smtClean="0"/>
              <a:t>Version</a:t>
            </a:r>
          </a:p>
          <a:p>
            <a:pPr marL="742950" indent="-285750" algn="l"/>
            <a:r>
              <a:rPr lang="en-US" dirty="0" smtClean="0"/>
              <a:t> </a:t>
            </a:r>
          </a:p>
          <a:p>
            <a:pPr marL="742950" indent="-285750" algn="l"/>
            <a:endParaRPr lang="en-US" dirty="0" smtClean="0"/>
          </a:p>
        </p:txBody>
      </p:sp>
      <p:pic>
        <p:nvPicPr>
          <p:cNvPr id="7" name="Picture 6" descr="http://www.theblaze.com/wp-content/uploads/2012/09/Screen-Shot-2012-09-26-at-3.03.47-PM-620x254.png"/>
          <p:cNvPicPr>
            <a:picLocks noChangeAspect="1"/>
          </p:cNvPicPr>
          <p:nvPr/>
        </p:nvPicPr>
        <p:blipFill>
          <a:blip r:embed="rId2" cstate="print"/>
          <a:srcRect/>
          <a:stretch>
            <a:fillRect/>
          </a:stretch>
        </p:blipFill>
        <p:spPr bwMode="auto">
          <a:xfrm>
            <a:off x="116205" y="2972562"/>
            <a:ext cx="8799195" cy="3604832"/>
          </a:xfrm>
          <a:prstGeom prst="rect">
            <a:avLst/>
          </a:prstGeom>
          <a:noFill/>
          <a:ln w="9525">
            <a:noFill/>
            <a:miter lim="800000"/>
            <a:headEnd/>
            <a:tailEnd/>
          </a:ln>
        </p:spPr>
      </p:pic>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92500" lnSpcReduction="10000"/>
          </a:bodyPr>
          <a:lstStyle/>
          <a:p>
            <a:pPr marL="742950" indent="-285750" algn="l">
              <a:buFont typeface="Arial" pitchFamily="34" charset="0"/>
              <a:buChar char="•"/>
            </a:pPr>
            <a:endParaRPr lang="en-US" dirty="0" smtClean="0"/>
          </a:p>
          <a:p>
            <a:pPr marL="742950" indent="-285750" algn="l">
              <a:buFont typeface="Arial" pitchFamily="34" charset="0"/>
              <a:buChar char="•"/>
            </a:pPr>
            <a:r>
              <a:rPr lang="en-US" sz="2800" dirty="0" smtClean="0"/>
              <a:t>Who is Prep Sportswear?</a:t>
            </a:r>
          </a:p>
          <a:p>
            <a:pPr marL="742950" indent="-285750" algn="l">
              <a:buFont typeface="Arial" pitchFamily="34" charset="0"/>
              <a:buChar char="•"/>
            </a:pPr>
            <a:endParaRPr lang="en-US" sz="2800" dirty="0" smtClean="0"/>
          </a:p>
          <a:p>
            <a:pPr marL="742950" indent="-285750" algn="l">
              <a:buFont typeface="Arial" pitchFamily="34" charset="0"/>
              <a:buChar char="•"/>
            </a:pPr>
            <a:r>
              <a:rPr lang="en-US" sz="2800" dirty="0" smtClean="0"/>
              <a:t>Apparel stores for many thousands of academic institutions across the nation</a:t>
            </a:r>
          </a:p>
          <a:p>
            <a:pPr marL="742950" indent="-285750" algn="l">
              <a:buFont typeface="Arial" pitchFamily="34" charset="0"/>
              <a:buChar char="•"/>
            </a:pPr>
            <a:endParaRPr lang="en-US" sz="2800" dirty="0" smtClean="0"/>
          </a:p>
          <a:p>
            <a:pPr marL="742950" indent="-285750" algn="l">
              <a:buFont typeface="Arial" pitchFamily="34" charset="0"/>
              <a:buChar char="•"/>
            </a:pPr>
            <a:r>
              <a:rPr lang="en-US" sz="2800" dirty="0" smtClean="0"/>
              <a:t>Hard line position on licensing, i.e., they don’t take licenses</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lnSpcReduction="10000"/>
          </a:bodyPr>
          <a:lstStyle/>
          <a:p>
            <a:pPr marL="742950" indent="-285750" algn="l">
              <a:buFont typeface="Arial" pitchFamily="34" charset="0"/>
              <a:buChar char="•"/>
            </a:pPr>
            <a:endParaRPr lang="en-US" dirty="0" smtClean="0"/>
          </a:p>
          <a:p>
            <a:pPr marL="742950" indent="-285750" algn="l">
              <a:buFont typeface="Arial" pitchFamily="34" charset="0"/>
              <a:buChar char="•"/>
            </a:pPr>
            <a:r>
              <a:rPr lang="en-US" dirty="0" smtClean="0"/>
              <a:t>Two Pronged attack: </a:t>
            </a:r>
          </a:p>
          <a:p>
            <a:pPr marL="742950" indent="-285750" algn="l"/>
            <a:endParaRPr lang="en-US" dirty="0" smtClean="0"/>
          </a:p>
          <a:p>
            <a:pPr marL="1200150" lvl="1" indent="-285750" algn="l">
              <a:buFont typeface="Arial" pitchFamily="34" charset="0"/>
              <a:buChar char="•"/>
            </a:pPr>
            <a:r>
              <a:rPr lang="en-US" dirty="0" smtClean="0"/>
              <a:t>Separating trademark rights in educational services from rights in apparel and other goods </a:t>
            </a:r>
          </a:p>
          <a:p>
            <a:pPr marL="1200150" lvl="1" indent="-285750" algn="l"/>
            <a:endParaRPr lang="en-US" dirty="0" smtClean="0"/>
          </a:p>
          <a:p>
            <a:pPr marL="1200150" lvl="1" indent="-285750" algn="l">
              <a:buFont typeface="Arial" pitchFamily="34" charset="0"/>
              <a:buChar char="•"/>
            </a:pPr>
            <a:r>
              <a:rPr lang="en-US" dirty="0" smtClean="0"/>
              <a:t>Attacking the apparel/goods rights for lack of evidence of trademark rights or failure to enforce rights </a:t>
            </a:r>
          </a:p>
          <a:p>
            <a:pPr marL="742950" indent="-285750" algn="l">
              <a:buFont typeface="Arial" pitchFamily="34" charset="0"/>
              <a:buChar char="•"/>
            </a:pPr>
            <a:endParaRPr lang="en-US" dirty="0" smtClean="0"/>
          </a:p>
          <a:p>
            <a:pPr marL="742950" indent="-285750" algn="l">
              <a:buFont typeface="Arial" pitchFamily="34" charset="0"/>
              <a:buChar char="•"/>
            </a:pPr>
            <a:endParaRPr lang="en-US" dirty="0" smtClean="0"/>
          </a:p>
          <a:p>
            <a:pPr marL="742950" indent="-285750" algn="l"/>
            <a:r>
              <a:rPr lang="en-US" dirty="0" smtClean="0"/>
              <a:t>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458200" cy="4572000"/>
          </a:xfrm>
        </p:spPr>
        <p:txBody>
          <a:bodyPr>
            <a:normAutofit fontScale="92500" lnSpcReduction="20000"/>
          </a:bodyPr>
          <a:lstStyle/>
          <a:p>
            <a:pPr marL="742950" indent="-285750" algn="l"/>
            <a:r>
              <a:rPr lang="en-US" dirty="0" smtClean="0"/>
              <a:t> </a:t>
            </a:r>
          </a:p>
          <a:p>
            <a:pPr marL="742950" indent="-285750" algn="l">
              <a:buFont typeface="Arial" pitchFamily="34" charset="0"/>
              <a:buChar char="•"/>
            </a:pPr>
            <a:r>
              <a:rPr lang="en-US" dirty="0" smtClean="0"/>
              <a:t>First Prong: Separating trademark rights in educational services from rights in apparel and other goods</a:t>
            </a:r>
          </a:p>
          <a:p>
            <a:pPr marL="1374775" indent="-3175" algn="l"/>
            <a:endParaRPr lang="en-US" dirty="0" smtClean="0"/>
          </a:p>
          <a:p>
            <a:pPr marL="1374775" indent="-3175" algn="l"/>
            <a:r>
              <a:rPr lang="en-US" dirty="0" smtClean="0"/>
              <a:t>The Plaintiff admits that it does not have registrations for the marks related to apparel. Instead, the Plaintiff argues that it needs no such registrations. That is not the case. Because the Plaintiff does not have registered marks for apparel, it must show that it used the marks in commerce prior to the Defendant's use. </a:t>
            </a:r>
          </a:p>
          <a:p>
            <a:pPr marL="742950" indent="-285750" algn="l"/>
            <a:endParaRPr lang="en-US" dirty="0" smtClean="0"/>
          </a:p>
          <a:p>
            <a:pPr algn="l"/>
            <a:r>
              <a:rPr lang="en-US" i="1" dirty="0" smtClean="0"/>
              <a:t>Savannah College of Art and Design, v. Sportswear, Inc</a:t>
            </a:r>
            <a:r>
              <a:rPr lang="en-US" dirty="0" smtClean="0"/>
              <a:t>. 2015 U.S. Dist. LEXIS 100813 *5  </a:t>
            </a:r>
          </a:p>
          <a:p>
            <a:pPr marL="742950" indent="-285750" algn="l"/>
            <a:endParaRPr lang="en-US" dirty="0" smtClean="0"/>
          </a:p>
        </p:txBody>
      </p:sp>
      <p:sp>
        <p:nvSpPr>
          <p:cNvPr id="8" name="Title 1"/>
          <p:cNvSpPr txBox="1">
            <a:spLocks/>
          </p:cNvSpPr>
          <p:nvPr/>
        </p:nvSpPr>
        <p:spPr>
          <a:xfrm>
            <a:off x="304800" y="457200"/>
            <a:ext cx="8458200" cy="16002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5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 FAILING GRADE</a:t>
            </a:r>
            <a: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80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3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SCHOOLS AND APPAREL TRADEMARKS</a:t>
            </a:r>
            <a:endParaRPr kumimoji="0" lang="en-US" sz="3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2551</TotalTime>
  <Words>1015</Words>
  <Application>Microsoft Office PowerPoint</Application>
  <PresentationFormat>On-screen Show (4:3)</PresentationFormat>
  <Paragraphs>146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A FAILING GRADE SCHOOLS AND APPAREL TRADEMARKS</vt:lpstr>
      <vt:lpstr>A FAILING GRADE SCHOOLS AND APPAREL TRADEMARKS</vt:lpstr>
      <vt:lpstr>A FAILING GRADE SCHOOLS AND APPAREL TRADEMARKS</vt:lpstr>
      <vt:lpstr>A FAILING GRADE SCHOOLS AND APPAREL TRADEMARKS</vt:lpstr>
      <vt:lpstr>A FAILING GRADE SCHOOLS AND APPAREL TRADEMARKS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Allen Dyer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district merchandising</dc:title>
  <dc:creator>Stephen Luther</dc:creator>
  <cp:lastModifiedBy>Stephen Luther</cp:lastModifiedBy>
  <cp:revision>145</cp:revision>
  <dcterms:created xsi:type="dcterms:W3CDTF">2016-02-01T15:47:50Z</dcterms:created>
  <dcterms:modified xsi:type="dcterms:W3CDTF">2017-01-27T15:03:05Z</dcterms:modified>
</cp:coreProperties>
</file>